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9" r:id="rId4"/>
    <p:sldId id="274" r:id="rId5"/>
    <p:sldId id="277" r:id="rId6"/>
    <p:sldId id="275" r:id="rId7"/>
    <p:sldId id="261" r:id="rId8"/>
    <p:sldId id="276" r:id="rId9"/>
    <p:sldId id="272" r:id="rId10"/>
    <p:sldId id="270" r:id="rId11"/>
    <p:sldId id="278" r:id="rId12"/>
    <p:sldId id="285" r:id="rId13"/>
    <p:sldId id="286" r:id="rId14"/>
    <p:sldId id="287" r:id="rId15"/>
    <p:sldId id="288" r:id="rId16"/>
    <p:sldId id="279" r:id="rId17"/>
    <p:sldId id="280" r:id="rId18"/>
    <p:sldId id="281" r:id="rId19"/>
    <p:sldId id="284" r:id="rId20"/>
    <p:sldId id="282" r:id="rId21"/>
    <p:sldId id="289" r:id="rId22"/>
    <p:sldId id="268" r:id="rId23"/>
    <p:sldId id="269"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92"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677c9cfaf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677c9cfaf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677c9cfaf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677c9cfaf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075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01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089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004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n-US"/>
              <a:t>Click to edit Master subtitle style</a:t>
            </a:r>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lvl="0"/>
            <a:r>
              <a:rPr lang="en-US"/>
              <a:t>Click to edit Master text styles</a:t>
            </a: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lvl="0"/>
            <a:r>
              <a:rPr lang="en-US"/>
              <a:t>Click to edit Master text styles</a:t>
            </a: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lvl="0"/>
            <a:r>
              <a:rPr lang="en-US"/>
              <a:t>Click to edit Master text styles</a:t>
            </a: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lvl="0"/>
            <a:r>
              <a:rPr lang="en-US"/>
              <a:t>Click to edit Master text styles</a:t>
            </a: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lvl="0"/>
            <a:r>
              <a:rPr lang="en-US"/>
              <a:t>Click to edit Master text styles</a:t>
            </a: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lvl="0"/>
            <a:r>
              <a:rPr lang="en-US"/>
              <a:t>Click to edit Master text styles</a:t>
            </a: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1745039" y="2540928"/>
            <a:ext cx="8676329" cy="1430780"/>
          </a:xfrm>
          <a:prstGeom prst="rect">
            <a:avLst/>
          </a:prstGeom>
          <a:noFill/>
          <a:ln>
            <a:noFill/>
          </a:ln>
        </p:spPr>
        <p:txBody>
          <a:bodyPr spcFirstLastPara="1" wrap="square" lIns="91425" tIns="45700" rIns="91425" bIns="45700" anchor="ctr" anchorCtr="0">
            <a:normAutofit/>
          </a:bodyPr>
          <a:lstStyle/>
          <a:p>
            <a:pPr algn="ctr"/>
            <a:r>
              <a:rPr lang="en-US" sz="3200" dirty="0"/>
              <a:t>Weapon Detection using Yolo Model (Deep Learning)</a:t>
            </a:r>
            <a:endParaRPr lang="en-IN" sz="3200" b="1" i="0" dirty="0">
              <a:solidFill>
                <a:srgbClr val="404040"/>
              </a:solidFill>
              <a:effectLst/>
              <a:latin typeface="Roboto Slab" panose="020B0604020202020204" pitchFamily="2" charset="0"/>
            </a:endParaRPr>
          </a:p>
        </p:txBody>
      </p:sp>
      <p:sp>
        <p:nvSpPr>
          <p:cNvPr id="85" name="Google Shape;85;p13"/>
          <p:cNvSpPr txBox="1"/>
          <p:nvPr/>
        </p:nvSpPr>
        <p:spPr>
          <a:xfrm>
            <a:off x="7586663" y="4653400"/>
            <a:ext cx="4605337" cy="1981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ct val="100000"/>
              <a:buFont typeface="Arial"/>
              <a:buNone/>
            </a:pPr>
            <a:r>
              <a:rPr lang="en-IN" sz="1800" b="0" i="0" u="none" strike="noStrike" cap="none" dirty="0">
                <a:solidFill>
                  <a:schemeClr val="dk1"/>
                </a:solidFill>
                <a:latin typeface="Calibri"/>
                <a:ea typeface="Calibri"/>
                <a:cs typeface="Calibri"/>
                <a:sym typeface="Calibri"/>
              </a:rPr>
              <a:t>Batch ID: B054</a:t>
            </a:r>
            <a:endParaRPr sz="1800" dirty="0"/>
          </a:p>
          <a:p>
            <a:pPr marL="0" marR="0" lvl="0" indent="0" algn="ctr" rtl="0">
              <a:lnSpc>
                <a:spcPct val="90000"/>
              </a:lnSpc>
              <a:spcBef>
                <a:spcPts val="0"/>
              </a:spcBef>
              <a:spcAft>
                <a:spcPts val="0"/>
              </a:spcAft>
              <a:buClr>
                <a:srgbClr val="888888"/>
              </a:buClr>
              <a:buSzPct val="100000"/>
              <a:buFont typeface="Arial"/>
              <a:buNone/>
            </a:pPr>
            <a:endParaRPr sz="1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rgbClr val="888888"/>
              </a:buClr>
              <a:buSzPct val="100000"/>
              <a:buFont typeface="Arial"/>
              <a:buNone/>
            </a:pPr>
            <a:r>
              <a:rPr lang="en-IN" sz="1800" b="0" i="0" u="none" strike="noStrike" cap="none" dirty="0">
                <a:solidFill>
                  <a:schemeClr val="dk1"/>
                </a:solidFill>
                <a:latin typeface="Calibri"/>
                <a:ea typeface="Calibri"/>
                <a:cs typeface="Calibri"/>
                <a:sym typeface="Calibri"/>
              </a:rPr>
              <a:t>RA1911003010129</a:t>
            </a:r>
            <a:endParaRPr sz="1800" dirty="0"/>
          </a:p>
          <a:p>
            <a:pPr marL="0" marR="0" lvl="0" indent="0" algn="ctr" rtl="0">
              <a:lnSpc>
                <a:spcPct val="90000"/>
              </a:lnSpc>
              <a:spcBef>
                <a:spcPts val="592"/>
              </a:spcBef>
              <a:spcAft>
                <a:spcPts val="0"/>
              </a:spcAft>
              <a:buClr>
                <a:schemeClr val="dk1"/>
              </a:buClr>
              <a:buSzPct val="100000"/>
              <a:buFont typeface="Arial"/>
              <a:buNone/>
            </a:pPr>
            <a:r>
              <a:rPr lang="en-IN" sz="1800" dirty="0">
                <a:solidFill>
                  <a:schemeClr val="dk1"/>
                </a:solidFill>
                <a:latin typeface="Calibri"/>
                <a:ea typeface="Calibri"/>
                <a:cs typeface="Calibri"/>
                <a:sym typeface="Calibri"/>
              </a:rPr>
              <a:t>Carlin Fernandes</a:t>
            </a:r>
            <a:endParaRPr sz="1800" dirty="0"/>
          </a:p>
          <a:p>
            <a:pPr marL="0" marR="0" lvl="0" indent="0" algn="ctr" rtl="0">
              <a:lnSpc>
                <a:spcPct val="90000"/>
              </a:lnSpc>
              <a:spcBef>
                <a:spcPts val="592"/>
              </a:spcBef>
              <a:spcAft>
                <a:spcPts val="0"/>
              </a:spcAft>
              <a:buClr>
                <a:srgbClr val="888888"/>
              </a:buClr>
              <a:buSzPct val="100000"/>
              <a:buFont typeface="Arial"/>
              <a:buNone/>
            </a:pPr>
            <a:endParaRPr sz="1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592"/>
              </a:spcBef>
              <a:spcAft>
                <a:spcPts val="0"/>
              </a:spcAft>
              <a:buClr>
                <a:srgbClr val="888888"/>
              </a:buClr>
              <a:buSzPct val="100000"/>
              <a:buFont typeface="Arial"/>
              <a:buNone/>
            </a:pPr>
            <a:r>
              <a:rPr lang="en-IN" sz="1800" b="0" i="0" u="none" strike="noStrike" cap="none" dirty="0">
                <a:solidFill>
                  <a:schemeClr val="dk1"/>
                </a:solidFill>
                <a:latin typeface="Calibri"/>
                <a:ea typeface="Calibri"/>
                <a:cs typeface="Calibri"/>
                <a:sym typeface="Calibri"/>
              </a:rPr>
              <a:t>RA1911003010497</a:t>
            </a:r>
          </a:p>
          <a:p>
            <a:pPr marL="0" marR="0" lvl="0" indent="0" algn="ctr" rtl="0">
              <a:lnSpc>
                <a:spcPct val="90000"/>
              </a:lnSpc>
              <a:spcBef>
                <a:spcPts val="592"/>
              </a:spcBef>
              <a:spcAft>
                <a:spcPts val="0"/>
              </a:spcAft>
              <a:buClr>
                <a:srgbClr val="888888"/>
              </a:buClr>
              <a:buSzPct val="100000"/>
              <a:buFont typeface="Arial"/>
              <a:buNone/>
            </a:pPr>
            <a:r>
              <a:rPr lang="en-IN" sz="1800" dirty="0" err="1">
                <a:solidFill>
                  <a:schemeClr val="dk1"/>
                </a:solidFill>
                <a:latin typeface="Calibri"/>
                <a:ea typeface="Calibri"/>
                <a:cs typeface="Calibri"/>
                <a:sym typeface="Calibri"/>
              </a:rPr>
              <a:t>Adit</a:t>
            </a:r>
            <a:r>
              <a:rPr lang="en-IN" sz="1800" dirty="0">
                <a:solidFill>
                  <a:schemeClr val="dk1"/>
                </a:solidFill>
                <a:latin typeface="Calibri"/>
                <a:ea typeface="Calibri"/>
                <a:cs typeface="Calibri"/>
                <a:sym typeface="Calibri"/>
              </a:rPr>
              <a:t> Mahajan</a:t>
            </a:r>
            <a:endParaRPr lang="en-IN" sz="1800" dirty="0"/>
          </a:p>
          <a:p>
            <a:pPr marL="0" marR="0" lvl="0" indent="0" algn="ctr" rtl="0">
              <a:lnSpc>
                <a:spcPct val="90000"/>
              </a:lnSpc>
              <a:spcBef>
                <a:spcPts val="592"/>
              </a:spcBef>
              <a:spcAft>
                <a:spcPts val="0"/>
              </a:spcAft>
              <a:buClr>
                <a:schemeClr val="dk1"/>
              </a:buClr>
              <a:buSzPct val="100000"/>
              <a:buFont typeface="Arial"/>
              <a:buNone/>
            </a:pPr>
            <a:endParaRPr sz="1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592"/>
              </a:spcBef>
              <a:spcAft>
                <a:spcPts val="0"/>
              </a:spcAft>
              <a:buClr>
                <a:schemeClr val="dk1"/>
              </a:buClr>
              <a:buSzPct val="100000"/>
              <a:buFont typeface="Arial"/>
              <a:buNone/>
            </a:pPr>
            <a:endParaRPr sz="1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592"/>
              </a:spcBef>
              <a:spcAft>
                <a:spcPts val="0"/>
              </a:spcAft>
              <a:buClr>
                <a:schemeClr val="dk1"/>
              </a:buClr>
              <a:buSzPct val="100000"/>
              <a:buFont typeface="Arial"/>
              <a:buNone/>
            </a:pPr>
            <a:endParaRPr sz="1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592"/>
              </a:spcBef>
              <a:spcAft>
                <a:spcPts val="0"/>
              </a:spcAft>
              <a:buClr>
                <a:schemeClr val="dk1"/>
              </a:buClr>
              <a:buSzPct val="100000"/>
              <a:buFont typeface="Arial"/>
              <a:buNone/>
            </a:pPr>
            <a:endParaRPr sz="1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592"/>
              </a:spcBef>
              <a:spcAft>
                <a:spcPts val="0"/>
              </a:spcAft>
              <a:buClr>
                <a:schemeClr val="dk1"/>
              </a:buClr>
              <a:buSzPct val="100000"/>
              <a:buFont typeface="Arial"/>
              <a:buNone/>
            </a:pPr>
            <a:endParaRPr sz="1800" b="0" i="0" u="none" strike="noStrike" cap="none" dirty="0">
              <a:solidFill>
                <a:schemeClr val="dk1"/>
              </a:solidFill>
              <a:latin typeface="Calibri"/>
              <a:ea typeface="Calibri"/>
              <a:cs typeface="Calibri"/>
              <a:sym typeface="Calibri"/>
            </a:endParaRPr>
          </a:p>
        </p:txBody>
      </p:sp>
      <p:pic>
        <p:nvPicPr>
          <p:cNvPr id="86" name="Google Shape;86;p13"/>
          <p:cNvPicPr preferRelativeResize="0"/>
          <p:nvPr/>
        </p:nvPicPr>
        <p:blipFill rotWithShape="1">
          <a:blip r:embed="rId3">
            <a:alphaModFix/>
          </a:blip>
          <a:srcRect/>
          <a:stretch/>
        </p:blipFill>
        <p:spPr>
          <a:xfrm>
            <a:off x="228600" y="553353"/>
            <a:ext cx="2237740" cy="755015"/>
          </a:xfrm>
          <a:prstGeom prst="rect">
            <a:avLst/>
          </a:prstGeom>
          <a:noFill/>
          <a:ln>
            <a:noFill/>
          </a:ln>
        </p:spPr>
      </p:pic>
      <p:sp>
        <p:nvSpPr>
          <p:cNvPr id="87" name="Google Shape;87;p13"/>
          <p:cNvSpPr/>
          <p:nvPr/>
        </p:nvSpPr>
        <p:spPr>
          <a:xfrm>
            <a:off x="3009900" y="423863"/>
            <a:ext cx="6172200"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r>
              <a:rPr lang="en-IN" sz="1800" b="1" i="0" u="none" strike="noStrike" cap="none" dirty="0">
                <a:solidFill>
                  <a:schemeClr val="dk1"/>
                </a:solidFill>
                <a:latin typeface="Calibri"/>
                <a:ea typeface="Calibri"/>
                <a:cs typeface="Calibri"/>
                <a:sym typeface="Calibri"/>
              </a:rPr>
              <a:t>SRM INSTITUTE OF SCIENCE AND TECHNOLOGY </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Calibri"/>
              <a:buNone/>
            </a:pPr>
            <a:r>
              <a:rPr lang="en-IN" sz="1800" b="1" i="0" u="none" strike="noStrike" cap="none" dirty="0">
                <a:solidFill>
                  <a:schemeClr val="dk1"/>
                </a:solidFill>
                <a:latin typeface="Calibri"/>
                <a:ea typeface="Calibri"/>
                <a:cs typeface="Calibri"/>
                <a:sym typeface="Calibri"/>
              </a:rPr>
              <a:t>SCHOOL OF COMPUTING</a:t>
            </a:r>
            <a:endParaRPr sz="1800" b="0" i="0" u="none" strike="noStrike" cap="none" dirty="0">
              <a:solidFill>
                <a:schemeClr val="dk1"/>
              </a:solidFill>
              <a:latin typeface="Calibri"/>
              <a:ea typeface="Calibri"/>
              <a:cs typeface="Calibri"/>
              <a:sym typeface="Calibri"/>
            </a:endParaRPr>
          </a:p>
          <a:p>
            <a:pPr algn="ctr">
              <a:buClr>
                <a:schemeClr val="dk1"/>
              </a:buClr>
              <a:buSzPts val="1800"/>
            </a:pPr>
            <a:r>
              <a:rPr lang="en-IN" sz="1800" b="1" i="0" u="none" strike="noStrike" cap="none" dirty="0">
                <a:solidFill>
                  <a:schemeClr val="dk1"/>
                </a:solidFill>
                <a:latin typeface="Calibri"/>
                <a:ea typeface="Calibri"/>
                <a:cs typeface="Calibri"/>
                <a:sym typeface="Calibri"/>
              </a:rPr>
              <a:t>DEPARTMENT OF COMPUTING TECHNOLOGIES</a:t>
            </a:r>
          </a:p>
          <a:p>
            <a:pPr algn="ctr">
              <a:buClr>
                <a:schemeClr val="dk1"/>
              </a:buClr>
              <a:buSzPts val="1800"/>
            </a:pPr>
            <a:r>
              <a:rPr lang="en-US" sz="1800" b="1" i="0" u="none" strike="noStrike" cap="none" dirty="0">
                <a:solidFill>
                  <a:schemeClr val="dk1"/>
                </a:solidFill>
                <a:latin typeface="Calibri"/>
                <a:ea typeface="Calibri"/>
                <a:cs typeface="Calibri"/>
                <a:sym typeface="Calibri"/>
              </a:rPr>
              <a:t>18CSP109L - MAJOR PROJECT</a:t>
            </a:r>
            <a:endParaRPr lang="en-US"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88" name="Google Shape;88;p13"/>
          <p:cNvSpPr txBox="1"/>
          <p:nvPr/>
        </p:nvSpPr>
        <p:spPr>
          <a:xfrm>
            <a:off x="228600" y="5243512"/>
            <a:ext cx="3456709" cy="1309688"/>
          </a:xfrm>
          <a:prstGeom prst="rect">
            <a:avLst/>
          </a:prstGeom>
          <a:noFill/>
          <a:ln>
            <a:noFill/>
          </a:ln>
        </p:spPr>
        <p:txBody>
          <a:bodyPr spcFirstLastPara="1" wrap="square" lIns="91425" tIns="45700" rIns="91425" bIns="45700" anchor="t" anchorCtr="0">
            <a:noAutofit/>
          </a:bodyPr>
          <a:lstStyle/>
          <a:p>
            <a:pPr marL="0" marR="0" lvl="0" indent="0" algn="ctr" rtl="0">
              <a:lnSpc>
                <a:spcPct val="170000"/>
              </a:lnSpc>
              <a:spcBef>
                <a:spcPts val="592"/>
              </a:spcBef>
              <a:spcAft>
                <a:spcPts val="0"/>
              </a:spcAft>
              <a:buClr>
                <a:srgbClr val="888888"/>
              </a:buClr>
              <a:buSzPct val="100000"/>
              <a:buFont typeface="Arial"/>
              <a:buNone/>
            </a:pPr>
            <a:r>
              <a:rPr lang="en-IN" sz="1600" b="0" i="0" u="none" strike="noStrike" cap="none" dirty="0">
                <a:solidFill>
                  <a:schemeClr val="tx1"/>
                </a:solidFill>
                <a:latin typeface="Calibri"/>
                <a:ea typeface="Calibri"/>
                <a:cs typeface="Calibri"/>
                <a:sym typeface="Calibri"/>
              </a:rPr>
              <a:t>Guide name: </a:t>
            </a:r>
            <a:endParaRPr sz="1600" dirty="0">
              <a:solidFill>
                <a:schemeClr val="tx1"/>
              </a:solidFill>
            </a:endParaRPr>
          </a:p>
          <a:p>
            <a:pPr marL="0" marR="0" lvl="0" indent="0" algn="ctr" rtl="0">
              <a:lnSpc>
                <a:spcPct val="170000"/>
              </a:lnSpc>
              <a:spcBef>
                <a:spcPts val="592"/>
              </a:spcBef>
              <a:spcAft>
                <a:spcPts val="0"/>
              </a:spcAft>
              <a:buClr>
                <a:srgbClr val="888888"/>
              </a:buClr>
              <a:buSzPct val="100000"/>
              <a:buFont typeface="Arial"/>
              <a:buNone/>
            </a:pPr>
            <a:r>
              <a:rPr lang="en-IN" sz="1600" b="0" i="0" u="none" strike="noStrike" cap="none" dirty="0">
                <a:solidFill>
                  <a:schemeClr val="tx1"/>
                </a:solidFill>
                <a:latin typeface="Calibri"/>
                <a:ea typeface="Calibri"/>
                <a:cs typeface="Calibri"/>
                <a:sym typeface="Calibri"/>
              </a:rPr>
              <a:t>Dr . A. Pandian</a:t>
            </a:r>
          </a:p>
          <a:p>
            <a:pPr marL="0" marR="0" lvl="0" indent="0" algn="ctr" rtl="0">
              <a:lnSpc>
                <a:spcPct val="170000"/>
              </a:lnSpc>
              <a:spcBef>
                <a:spcPts val="592"/>
              </a:spcBef>
              <a:spcAft>
                <a:spcPts val="0"/>
              </a:spcAft>
              <a:buClr>
                <a:srgbClr val="888888"/>
              </a:buClr>
              <a:buSzPct val="100000"/>
              <a:buFont typeface="Arial"/>
              <a:buNone/>
            </a:pPr>
            <a:r>
              <a:rPr lang="en-IN" sz="1600" b="0" i="0" u="none" strike="noStrike" cap="none" dirty="0">
                <a:solidFill>
                  <a:srgbClr val="888888"/>
                </a:solidFill>
                <a:latin typeface="Calibri"/>
                <a:ea typeface="Calibri"/>
                <a:cs typeface="Calibri"/>
                <a:sym typeface="Calibri"/>
              </a:rPr>
              <a:t> </a:t>
            </a:r>
            <a:endParaRPr sz="1600" dirty="0"/>
          </a:p>
          <a:p>
            <a:pPr marL="0" marR="0" lvl="0" indent="0" algn="ctr" rtl="0">
              <a:lnSpc>
                <a:spcPct val="170000"/>
              </a:lnSpc>
              <a:spcBef>
                <a:spcPts val="592"/>
              </a:spcBef>
              <a:spcAft>
                <a:spcPts val="0"/>
              </a:spcAft>
              <a:buClr>
                <a:srgbClr val="888888"/>
              </a:buClr>
              <a:buSzPct val="100000"/>
              <a:buFont typeface="Arial"/>
              <a:buNone/>
            </a:pPr>
            <a:endParaRPr sz="16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B0D-B378-AAA3-8246-3DD2DAE0E5AF}"/>
              </a:ext>
            </a:extLst>
          </p:cNvPr>
          <p:cNvSpPr>
            <a:spLocks noGrp="1"/>
          </p:cNvSpPr>
          <p:nvPr>
            <p:ph type="title"/>
          </p:nvPr>
        </p:nvSpPr>
        <p:spPr>
          <a:xfrm>
            <a:off x="961052" y="1399592"/>
            <a:ext cx="10392747" cy="752933"/>
          </a:xfrm>
        </p:spPr>
        <p:txBody>
          <a:bodyPr>
            <a:normAutofit/>
          </a:bodyPr>
          <a:lstStyle/>
          <a:p>
            <a:pPr algn="ctr"/>
            <a:r>
              <a:rPr lang="en-US" sz="2800" dirty="0"/>
              <a:t>Proposed Modules and their Algorithm Description</a:t>
            </a:r>
          </a:p>
        </p:txBody>
      </p:sp>
      <p:sp>
        <p:nvSpPr>
          <p:cNvPr id="3" name="Text Placeholder 2">
            <a:extLst>
              <a:ext uri="{FF2B5EF4-FFF2-40B4-BE49-F238E27FC236}">
                <a16:creationId xmlns:a16="http://schemas.microsoft.com/office/drawing/2014/main" id="{2145BAFC-0618-6C25-1500-C0610461B7FE}"/>
              </a:ext>
            </a:extLst>
          </p:cNvPr>
          <p:cNvSpPr>
            <a:spLocks noGrp="1"/>
          </p:cNvSpPr>
          <p:nvPr>
            <p:ph type="body" idx="1"/>
          </p:nvPr>
        </p:nvSpPr>
        <p:spPr>
          <a:xfrm>
            <a:off x="872836" y="2334491"/>
            <a:ext cx="10480964" cy="3842471"/>
          </a:xfrm>
        </p:spPr>
        <p:txBody>
          <a:bodyPr>
            <a:normAutofit fontScale="85000" lnSpcReduction="20000"/>
          </a:bodyPr>
          <a:lstStyle/>
          <a:p>
            <a:pPr>
              <a:lnSpc>
                <a:spcPct val="120000"/>
              </a:lnSpc>
            </a:pPr>
            <a:r>
              <a:rPr lang="en-US" sz="2400" b="0" i="0" dirty="0">
                <a:solidFill>
                  <a:srgbClr val="292929"/>
                </a:solidFill>
                <a:effectLst/>
                <a:latin typeface="+mj-lt"/>
              </a:rPr>
              <a:t>The proposed system would be first the images are collected for training purposes and specific images needed to be collected to improve th</a:t>
            </a:r>
            <a:r>
              <a:rPr lang="en-US" sz="2400" dirty="0">
                <a:solidFill>
                  <a:srgbClr val="292929"/>
                </a:solidFill>
                <a:latin typeface="+mj-lt"/>
              </a:rPr>
              <a:t>e final models accuracy.</a:t>
            </a:r>
          </a:p>
          <a:p>
            <a:pPr>
              <a:lnSpc>
                <a:spcPct val="120000"/>
              </a:lnSpc>
            </a:pPr>
            <a:r>
              <a:rPr lang="en-US" sz="2400" dirty="0">
                <a:solidFill>
                  <a:srgbClr val="292929"/>
                </a:solidFill>
                <a:latin typeface="+mj-lt"/>
              </a:rPr>
              <a:t> In order to train the object detector we need to supervise the learning with box annotations. We draw a box around each object that we want the detector to see and label it with a class that the detector would predict. There are various tools available to do the labelling </a:t>
            </a:r>
            <a:r>
              <a:rPr lang="en-US" sz="2400" dirty="0" err="1">
                <a:solidFill>
                  <a:srgbClr val="292929"/>
                </a:solidFill>
                <a:latin typeface="+mj-lt"/>
              </a:rPr>
              <a:t>eg</a:t>
            </a:r>
            <a:r>
              <a:rPr lang="en-US" sz="2400" dirty="0">
                <a:solidFill>
                  <a:srgbClr val="292929"/>
                </a:solidFill>
                <a:latin typeface="+mj-lt"/>
              </a:rPr>
              <a:t>: </a:t>
            </a:r>
            <a:r>
              <a:rPr lang="en-US" sz="2400" dirty="0" err="1">
                <a:solidFill>
                  <a:srgbClr val="292929"/>
                </a:solidFill>
                <a:latin typeface="+mj-lt"/>
              </a:rPr>
              <a:t>LabelImg</a:t>
            </a:r>
            <a:r>
              <a:rPr lang="en-US" sz="2400" dirty="0">
                <a:solidFill>
                  <a:srgbClr val="292929"/>
                </a:solidFill>
                <a:latin typeface="+mj-lt"/>
              </a:rPr>
              <a:t> or we can collect the dataset from Open Dataset which has thousands of Images. The YOLO model is then installed for object detection and the images are then inputted for the detection and the output is produced. </a:t>
            </a:r>
          </a:p>
          <a:p>
            <a:pPr>
              <a:lnSpc>
                <a:spcPct val="120000"/>
              </a:lnSpc>
            </a:pPr>
            <a:r>
              <a:rPr lang="en-US" sz="2400" b="0" i="0" dirty="0">
                <a:solidFill>
                  <a:srgbClr val="292929"/>
                </a:solidFill>
                <a:effectLst/>
                <a:latin typeface="+mj-lt"/>
              </a:rPr>
              <a:t>In this project the neural network is trained using classification from a </a:t>
            </a:r>
            <a:r>
              <a:rPr lang="en-US" sz="2400" dirty="0">
                <a:solidFill>
                  <a:srgbClr val="292929"/>
                </a:solidFill>
                <a:latin typeface="+mj-lt"/>
              </a:rPr>
              <a:t>opensource dataset and our own dataset</a:t>
            </a:r>
            <a:r>
              <a:rPr lang="en-US" sz="2400" b="0" i="0" dirty="0">
                <a:solidFill>
                  <a:srgbClr val="292929"/>
                </a:solidFill>
                <a:effectLst/>
                <a:latin typeface="+mj-lt"/>
              </a:rPr>
              <a:t> which for each weapon is created and using this above dataset to train the weapons detector by fine tuning the trained model. </a:t>
            </a:r>
          </a:p>
        </p:txBody>
      </p:sp>
      <p:pic>
        <p:nvPicPr>
          <p:cNvPr id="4" name="Google Shape;109;p16">
            <a:extLst>
              <a:ext uri="{FF2B5EF4-FFF2-40B4-BE49-F238E27FC236}">
                <a16:creationId xmlns:a16="http://schemas.microsoft.com/office/drawing/2014/main" id="{FFEF4323-A32C-9D52-3867-0B9F90B2A206}"/>
              </a:ext>
            </a:extLst>
          </p:cNvPr>
          <p:cNvPicPr preferRelativeResize="0"/>
          <p:nvPr/>
        </p:nvPicPr>
        <p:blipFill rotWithShape="1">
          <a:blip r:embed="rId2">
            <a:alphaModFix/>
          </a:blip>
          <a:srcRect/>
          <a:stretch/>
        </p:blipFill>
        <p:spPr>
          <a:xfrm>
            <a:off x="263237" y="366316"/>
            <a:ext cx="2237740" cy="752933"/>
          </a:xfrm>
          <a:prstGeom prst="rect">
            <a:avLst/>
          </a:prstGeom>
          <a:noFill/>
          <a:ln>
            <a:noFill/>
          </a:ln>
        </p:spPr>
      </p:pic>
    </p:spTree>
    <p:extLst>
      <p:ext uri="{BB962C8B-B14F-4D97-AF65-F5344CB8AC3E}">
        <p14:creationId xmlns:p14="http://schemas.microsoft.com/office/powerpoint/2010/main" val="282764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7213-4C57-5457-C7C0-863558F11CDC}"/>
              </a:ext>
            </a:extLst>
          </p:cNvPr>
          <p:cNvSpPr>
            <a:spLocks noGrp="1"/>
          </p:cNvSpPr>
          <p:nvPr>
            <p:ph type="title"/>
          </p:nvPr>
        </p:nvSpPr>
        <p:spPr>
          <a:xfrm>
            <a:off x="3851564" y="365125"/>
            <a:ext cx="3706091" cy="1325563"/>
          </a:xfrm>
        </p:spPr>
        <p:txBody>
          <a:bodyPr>
            <a:normAutofit/>
          </a:bodyPr>
          <a:lstStyle/>
          <a:p>
            <a:r>
              <a:rPr lang="en-US" sz="3200" dirty="0"/>
              <a:t>UML Diagram</a:t>
            </a:r>
          </a:p>
        </p:txBody>
      </p:sp>
      <p:pic>
        <p:nvPicPr>
          <p:cNvPr id="6" name="Google Shape;109;p16">
            <a:extLst>
              <a:ext uri="{FF2B5EF4-FFF2-40B4-BE49-F238E27FC236}">
                <a16:creationId xmlns:a16="http://schemas.microsoft.com/office/drawing/2014/main" id="{38A1EA30-6F23-F0F1-0FB2-26A9EC515B66}"/>
              </a:ext>
            </a:extLst>
          </p:cNvPr>
          <p:cNvPicPr preferRelativeResize="0"/>
          <p:nvPr/>
        </p:nvPicPr>
        <p:blipFill rotWithShape="1">
          <a:blip r:embed="rId2">
            <a:alphaModFix/>
          </a:blip>
          <a:srcRect/>
          <a:stretch/>
        </p:blipFill>
        <p:spPr>
          <a:xfrm>
            <a:off x="228600" y="650398"/>
            <a:ext cx="2237740" cy="755015"/>
          </a:xfrm>
          <a:prstGeom prst="rect">
            <a:avLst/>
          </a:prstGeom>
          <a:noFill/>
          <a:ln>
            <a:noFill/>
          </a:ln>
        </p:spPr>
      </p:pic>
      <p:pic>
        <p:nvPicPr>
          <p:cNvPr id="3" name="Picture 2">
            <a:extLst>
              <a:ext uri="{FF2B5EF4-FFF2-40B4-BE49-F238E27FC236}">
                <a16:creationId xmlns:a16="http://schemas.microsoft.com/office/drawing/2014/main" id="{A5DAB8FE-633F-C61D-B44F-4491C4CF2CB2}"/>
              </a:ext>
            </a:extLst>
          </p:cNvPr>
          <p:cNvPicPr>
            <a:picLocks noChangeAspect="1"/>
          </p:cNvPicPr>
          <p:nvPr/>
        </p:nvPicPr>
        <p:blipFill>
          <a:blip r:embed="rId3"/>
          <a:stretch>
            <a:fillRect/>
          </a:stretch>
        </p:blipFill>
        <p:spPr>
          <a:xfrm>
            <a:off x="3454976" y="2335962"/>
            <a:ext cx="3804805" cy="2514883"/>
          </a:xfrm>
          <a:prstGeom prst="rect">
            <a:avLst/>
          </a:prstGeom>
        </p:spPr>
      </p:pic>
    </p:spTree>
    <p:extLst>
      <p:ext uri="{BB962C8B-B14F-4D97-AF65-F5344CB8AC3E}">
        <p14:creationId xmlns:p14="http://schemas.microsoft.com/office/powerpoint/2010/main" val="2659231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6661-1695-E9B1-65E5-267C8220D869}"/>
              </a:ext>
            </a:extLst>
          </p:cNvPr>
          <p:cNvSpPr>
            <a:spLocks noGrp="1"/>
          </p:cNvSpPr>
          <p:nvPr>
            <p:ph type="title"/>
          </p:nvPr>
        </p:nvSpPr>
        <p:spPr>
          <a:xfrm>
            <a:off x="838200" y="160256"/>
            <a:ext cx="10515600" cy="1159498"/>
          </a:xfrm>
        </p:spPr>
        <p:txBody>
          <a:bodyPr/>
          <a:lstStyle/>
          <a:p>
            <a:r>
              <a:rPr lang="en-IN" dirty="0"/>
              <a:t>Implementation</a:t>
            </a:r>
          </a:p>
        </p:txBody>
      </p:sp>
      <p:sp>
        <p:nvSpPr>
          <p:cNvPr id="3" name="Text Placeholder 2">
            <a:extLst>
              <a:ext uri="{FF2B5EF4-FFF2-40B4-BE49-F238E27FC236}">
                <a16:creationId xmlns:a16="http://schemas.microsoft.com/office/drawing/2014/main" id="{E6408050-B210-1569-ECE1-52C78D00C6DC}"/>
              </a:ext>
            </a:extLst>
          </p:cNvPr>
          <p:cNvSpPr>
            <a:spLocks noGrp="1"/>
          </p:cNvSpPr>
          <p:nvPr>
            <p:ph type="body" idx="1"/>
          </p:nvPr>
        </p:nvSpPr>
        <p:spPr>
          <a:xfrm>
            <a:off x="838200" y="1319754"/>
            <a:ext cx="10515600" cy="5052766"/>
          </a:xfrm>
        </p:spPr>
        <p:txBody>
          <a:bodyPr>
            <a:noAutofit/>
          </a:bodyPr>
          <a:lstStyle/>
          <a:p>
            <a:pPr marL="114300" indent="0">
              <a:lnSpc>
                <a:spcPct val="200000"/>
              </a:lnSpc>
              <a:buNone/>
            </a:pPr>
            <a:r>
              <a:rPr lang="en-US" sz="1800" dirty="0">
                <a:effectLst/>
                <a:latin typeface="+mj-lt"/>
                <a:ea typeface="Times New Roman" panose="02020603050405020304" pitchFamily="18" charset="0"/>
              </a:rPr>
              <a:t>To implement the trained YOLOV3 model the requirements are from the library of the model that is the available config file present in the YOLOV3 model which tells in detail about the layers and other information like the number of filters that are present in each of the layers in the model, the learning rate of the model, classes present and the size of input of each of the layers and the channels. The yolov3.config file gives us a better understanding of the structure of the model by defining the number of batch sizes and whether the model should be trained and tested. With the help of the config file one can also edit the config file based on their requirements in training the model and by saving it as yolov3-custom.config as this file will serve as the custom configuration to the model that one could be training on. </a:t>
            </a:r>
            <a:endParaRPr lang="en-IN" sz="1800" dirty="0">
              <a:latin typeface="+mj-lt"/>
            </a:endParaRPr>
          </a:p>
        </p:txBody>
      </p:sp>
    </p:spTree>
    <p:extLst>
      <p:ext uri="{BB962C8B-B14F-4D97-AF65-F5344CB8AC3E}">
        <p14:creationId xmlns:p14="http://schemas.microsoft.com/office/powerpoint/2010/main" val="1578694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C132-A583-901C-C91E-5FCB79B07796}"/>
              </a:ext>
            </a:extLst>
          </p:cNvPr>
          <p:cNvSpPr>
            <a:spLocks noGrp="1"/>
          </p:cNvSpPr>
          <p:nvPr>
            <p:ph type="title"/>
          </p:nvPr>
        </p:nvSpPr>
        <p:spPr>
          <a:xfrm>
            <a:off x="838200" y="365125"/>
            <a:ext cx="10515600" cy="436153"/>
          </a:xfrm>
        </p:spPr>
        <p:txBody>
          <a:bodyPr>
            <a:noAutofit/>
          </a:bodyPr>
          <a:lstStyle/>
          <a:p>
            <a:r>
              <a:rPr lang="en-IN" dirty="0"/>
              <a:t>Implementation</a:t>
            </a:r>
          </a:p>
        </p:txBody>
      </p:sp>
      <p:sp>
        <p:nvSpPr>
          <p:cNvPr id="3" name="Text Placeholder 2">
            <a:extLst>
              <a:ext uri="{FF2B5EF4-FFF2-40B4-BE49-F238E27FC236}">
                <a16:creationId xmlns:a16="http://schemas.microsoft.com/office/drawing/2014/main" id="{3539CE1A-7C3E-067B-3A8F-1DE947F49C5C}"/>
              </a:ext>
            </a:extLst>
          </p:cNvPr>
          <p:cNvSpPr>
            <a:spLocks noGrp="1"/>
          </p:cNvSpPr>
          <p:nvPr>
            <p:ph type="body" idx="1"/>
          </p:nvPr>
        </p:nvSpPr>
        <p:spPr>
          <a:xfrm>
            <a:off x="838200" y="1055802"/>
            <a:ext cx="10515600" cy="5437073"/>
          </a:xfrm>
        </p:spPr>
        <p:txBody>
          <a:bodyPr>
            <a:normAutofit/>
          </a:bodyPr>
          <a:lstStyle/>
          <a:p>
            <a:pPr>
              <a:lnSpc>
                <a:spcPct val="150000"/>
              </a:lnSpc>
            </a:pPr>
            <a:r>
              <a:rPr lang="en-US" sz="1800" dirty="0">
                <a:effectLst/>
                <a:latin typeface="+mj-lt"/>
                <a:ea typeface="Times New Roman" panose="02020603050405020304" pitchFamily="18" charset="0"/>
              </a:rPr>
              <a:t>One can also go ahead and then collect the dataset which is pretrained like COCO Dataset or Alex Net and one could also use Open Images Datasets V7 that we have used in this project all of these datasets can be used for detection purposes. The Open Images Dataset V7 contains the dataset of millions of images that are interpreted with labels, bounding box and segmentation masks.</a:t>
            </a:r>
            <a:endParaRPr lang="en-IN" sz="1800" dirty="0">
              <a:effectLst/>
              <a:latin typeface="+mj-lt"/>
              <a:ea typeface="Times New Roman" panose="02020603050405020304" pitchFamily="18" charset="0"/>
            </a:endParaRPr>
          </a:p>
          <a:p>
            <a:pPr marL="342900" lvl="0" indent="-342900" algn="l">
              <a:lnSpc>
                <a:spcPct val="150000"/>
              </a:lnSpc>
              <a:spcAft>
                <a:spcPts val="800"/>
              </a:spcAft>
              <a:buFont typeface="Symbol" panose="05050102010706020507" pitchFamily="18" charset="2"/>
              <a:buChar char=""/>
            </a:pPr>
            <a:r>
              <a:rPr lang="en-US" sz="1800" dirty="0">
                <a:effectLst/>
                <a:latin typeface="+mj-lt"/>
                <a:ea typeface="Times New Roman" panose="02020603050405020304" pitchFamily="18" charset="0"/>
              </a:rPr>
              <a:t>The dataset has a total of 16 million bounding boxes and over 600 classes of objects on a total of 1.9 million images making it one of the largest datasets with object annotations.</a:t>
            </a:r>
            <a:endParaRPr lang="en-IN" sz="1800" dirty="0">
              <a:effectLst/>
              <a:latin typeface="+mj-lt"/>
              <a:ea typeface="Times New Roman" panose="02020603050405020304" pitchFamily="18" charset="0"/>
            </a:endParaRPr>
          </a:p>
          <a:p>
            <a:pPr marL="342900" lvl="0" indent="-342900" algn="l">
              <a:lnSpc>
                <a:spcPct val="150000"/>
              </a:lnSpc>
              <a:buFont typeface="Symbol" panose="05050102010706020507" pitchFamily="18" charset="2"/>
              <a:buChar char=""/>
            </a:pPr>
            <a:r>
              <a:rPr lang="en-US" sz="1800" dirty="0">
                <a:effectLst/>
                <a:latin typeface="+mj-lt"/>
                <a:ea typeface="Times New Roman" panose="02020603050405020304" pitchFamily="18" charset="0"/>
              </a:rPr>
              <a:t>It does also give visual relationships that indicate that the object is of some certain relation or similar.</a:t>
            </a:r>
          </a:p>
          <a:p>
            <a:pPr marL="342900">
              <a:lnSpc>
                <a:spcPct val="150000"/>
              </a:lnSpc>
              <a:buFont typeface="Symbol" panose="05050102010706020507" pitchFamily="18" charset="2"/>
              <a:buChar char=""/>
            </a:pPr>
            <a:r>
              <a:rPr lang="en-US" sz="1800" dirty="0">
                <a:effectLst/>
                <a:latin typeface="+mj-lt"/>
                <a:ea typeface="Times New Roman" panose="02020603050405020304" pitchFamily="18" charset="0"/>
              </a:rPr>
              <a:t>In the version 5 the segmentation masks were also added for 2.8 million of the objects and segmentation masks were also added for level of details</a:t>
            </a:r>
            <a:endParaRPr lang="en-IN" sz="1800" dirty="0">
              <a:effectLst/>
              <a:latin typeface="+mj-lt"/>
              <a:ea typeface="Times New Roman" panose="02020603050405020304" pitchFamily="18" charset="0"/>
            </a:endParaRPr>
          </a:p>
          <a:p>
            <a:pPr marL="342900" lvl="0" indent="-342900" algn="l">
              <a:lnSpc>
                <a:spcPct val="150000"/>
              </a:lnSpc>
              <a:buFont typeface="Symbol" panose="05050102010706020507" pitchFamily="18" charset="2"/>
              <a:buChar char=""/>
            </a:pPr>
            <a:endParaRPr lang="en-IN" sz="1800" dirty="0">
              <a:effectLst/>
              <a:latin typeface="+mj-lt"/>
              <a:ea typeface="Times New Roman" panose="02020603050405020304" pitchFamily="18" charset="0"/>
            </a:endParaRPr>
          </a:p>
          <a:p>
            <a:endParaRPr lang="en-IN" dirty="0"/>
          </a:p>
        </p:txBody>
      </p:sp>
    </p:spTree>
    <p:extLst>
      <p:ext uri="{BB962C8B-B14F-4D97-AF65-F5344CB8AC3E}">
        <p14:creationId xmlns:p14="http://schemas.microsoft.com/office/powerpoint/2010/main" val="2871433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E90D-8BE8-70D2-3C5E-B240DCDE0E02}"/>
              </a:ext>
            </a:extLst>
          </p:cNvPr>
          <p:cNvSpPr>
            <a:spLocks noGrp="1"/>
          </p:cNvSpPr>
          <p:nvPr>
            <p:ph type="title"/>
          </p:nvPr>
        </p:nvSpPr>
        <p:spPr>
          <a:xfrm>
            <a:off x="838200" y="365126"/>
            <a:ext cx="10515600" cy="315912"/>
          </a:xfrm>
        </p:spPr>
        <p:txBody>
          <a:bodyPr>
            <a:normAutofit fontScale="90000"/>
          </a:bodyPr>
          <a:lstStyle/>
          <a:p>
            <a:r>
              <a:rPr lang="en-IN" dirty="0"/>
              <a:t>Implementation</a:t>
            </a:r>
          </a:p>
        </p:txBody>
      </p:sp>
      <p:sp>
        <p:nvSpPr>
          <p:cNvPr id="3" name="Text Placeholder 2">
            <a:extLst>
              <a:ext uri="{FF2B5EF4-FFF2-40B4-BE49-F238E27FC236}">
                <a16:creationId xmlns:a16="http://schemas.microsoft.com/office/drawing/2014/main" id="{C16D9378-2574-ECEC-0165-906147C8CCF2}"/>
              </a:ext>
            </a:extLst>
          </p:cNvPr>
          <p:cNvSpPr>
            <a:spLocks noGrp="1"/>
          </p:cNvSpPr>
          <p:nvPr>
            <p:ph type="body" idx="1"/>
          </p:nvPr>
        </p:nvSpPr>
        <p:spPr>
          <a:xfrm>
            <a:off x="2931736" y="791852"/>
            <a:ext cx="8422064" cy="5863472"/>
          </a:xfrm>
        </p:spPr>
        <p:txBody>
          <a:bodyPr/>
          <a:lstStyle/>
          <a:p>
            <a:pPr marL="114300" indent="0">
              <a:buNone/>
            </a:pPr>
            <a:r>
              <a:rPr lang="en-US" sz="1800" dirty="0">
                <a:effectLst/>
                <a:latin typeface="+mj-lt"/>
                <a:ea typeface="Times New Roman" panose="02020603050405020304" pitchFamily="18" charset="0"/>
              </a:rPr>
              <a:t>These are 80 classes the YOLO model was already pre-trained on </a:t>
            </a:r>
          </a:p>
          <a:p>
            <a:pPr marL="114300" indent="0">
              <a:buNone/>
            </a:pPr>
            <a:r>
              <a:rPr lang="en-US" sz="1800" dirty="0">
                <a:effectLst/>
                <a:latin typeface="+mj-lt"/>
                <a:ea typeface="Times New Roman" panose="02020603050405020304" pitchFamily="18" charset="0"/>
              </a:rPr>
              <a:t>In this model we have trained the neural network which was a very long process as it required thousands of images and a lot of computational power in graphics processing which took around 7+ hours to train the model. Training was required for the model as it used to detect custom objects which are not yet present or done on which it is trained or the objects that are detected under a certain class as when making just general predictions to which the class the certain object falls. To make the predictions to detect certain objects on which the model was trained for hours, a implantation can be done to get the network running. </a:t>
            </a:r>
          </a:p>
          <a:p>
            <a:pPr marL="114300" indent="0">
              <a:buNone/>
            </a:pPr>
            <a:r>
              <a:rPr lang="en-US" sz="1800" dirty="0">
                <a:effectLst/>
                <a:latin typeface="+mj-lt"/>
                <a:ea typeface="Times New Roman" panose="02020603050405020304" pitchFamily="18" charset="0"/>
              </a:rPr>
              <a:t>To do that requires the yolo-v3.config file and also the weight file of the model that is pretrained. </a:t>
            </a:r>
            <a:r>
              <a:rPr lang="en-US" sz="1800" dirty="0">
                <a:solidFill>
                  <a:srgbClr val="000000"/>
                </a:solidFill>
                <a:effectLst/>
                <a:latin typeface="+mj-lt"/>
                <a:ea typeface="Times New Roman" panose="02020603050405020304" pitchFamily="18" charset="0"/>
              </a:rPr>
              <a:t>A pretrained weights file contains the mathematical relationships between neurons in adjacent layers of a neural network. These relationships, or weights, represent the influence of one neuron on another. When training a model from scratch, random values are initially assigned to these weights. During training, the values are optimized using a loss function and an optimization function to improve the network’s performance. When retraining the network, the weights of certain layers can be frozen based on the amount of available data and the specific purpose of the retraining.</a:t>
            </a:r>
            <a:endParaRPr lang="en-IN" sz="1800" dirty="0">
              <a:effectLst/>
              <a:latin typeface="+mj-lt"/>
              <a:ea typeface="Times New Roman" panose="02020603050405020304" pitchFamily="18" charset="0"/>
            </a:endParaRPr>
          </a:p>
          <a:p>
            <a:pPr marL="114300" indent="0">
              <a:buNone/>
            </a:pPr>
            <a:r>
              <a:rPr lang="en-US" sz="1800" dirty="0">
                <a:latin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id="{321F1D9B-708D-7AE8-C279-BC26D6E641CC}"/>
              </a:ext>
            </a:extLst>
          </p:cNvPr>
          <p:cNvPicPr>
            <a:picLocks noChangeAspect="1"/>
          </p:cNvPicPr>
          <p:nvPr/>
        </p:nvPicPr>
        <p:blipFill rotWithShape="1">
          <a:blip r:embed="rId2"/>
          <a:srcRect r="63947" b="440"/>
          <a:stretch/>
        </p:blipFill>
        <p:spPr bwMode="auto">
          <a:xfrm>
            <a:off x="901045" y="879853"/>
            <a:ext cx="1949581" cy="56130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231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5DE277-3211-63C3-9F6D-A98012C40D8F}"/>
              </a:ext>
            </a:extLst>
          </p:cNvPr>
          <p:cNvSpPr>
            <a:spLocks noGrp="1"/>
          </p:cNvSpPr>
          <p:nvPr>
            <p:ph type="title"/>
          </p:nvPr>
        </p:nvSpPr>
        <p:spPr>
          <a:xfrm>
            <a:off x="838200" y="254525"/>
            <a:ext cx="10515600" cy="339364"/>
          </a:xfrm>
        </p:spPr>
        <p:txBody>
          <a:bodyPr>
            <a:normAutofit fontScale="90000"/>
          </a:bodyPr>
          <a:lstStyle/>
          <a:p>
            <a:r>
              <a:rPr lang="en-IN" dirty="0"/>
              <a:t>Implementation</a:t>
            </a:r>
          </a:p>
        </p:txBody>
      </p:sp>
      <p:sp>
        <p:nvSpPr>
          <p:cNvPr id="9" name="Text Placeholder 8">
            <a:extLst>
              <a:ext uri="{FF2B5EF4-FFF2-40B4-BE49-F238E27FC236}">
                <a16:creationId xmlns:a16="http://schemas.microsoft.com/office/drawing/2014/main" id="{9CFF2534-9A38-57D7-247A-AB80F2426BDD}"/>
              </a:ext>
            </a:extLst>
          </p:cNvPr>
          <p:cNvSpPr>
            <a:spLocks noGrp="1"/>
          </p:cNvSpPr>
          <p:nvPr>
            <p:ph type="body" idx="1"/>
          </p:nvPr>
        </p:nvSpPr>
        <p:spPr>
          <a:xfrm>
            <a:off x="838199" y="782425"/>
            <a:ext cx="4384249" cy="5821050"/>
          </a:xfrm>
        </p:spPr>
        <p:txBody>
          <a:bodyPr>
            <a:normAutofit fontScale="92500" lnSpcReduction="20000"/>
          </a:bodyPr>
          <a:lstStyle/>
          <a:p>
            <a:pPr marL="114300" indent="0">
              <a:buNone/>
            </a:pPr>
            <a:r>
              <a:rPr lang="en-US" sz="1900" b="1" dirty="0">
                <a:effectLst/>
                <a:latin typeface="+mj-lt"/>
                <a:ea typeface="Times New Roman" panose="02020603050405020304" pitchFamily="18" charset="0"/>
              </a:rPr>
              <a:t>[net]</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 Testing</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batch=1</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subdivisions=1</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 Training</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a:t>
            </a:r>
            <a:r>
              <a:rPr lang="en-US" sz="1900" b="1" dirty="0">
                <a:latin typeface="+mj-lt"/>
                <a:ea typeface="Times New Roman" panose="02020603050405020304" pitchFamily="18" charset="0"/>
              </a:rPr>
              <a:t>height=batch=64</a:t>
            </a:r>
            <a:endParaRPr lang="en-IN" sz="1900" dirty="0">
              <a:latin typeface="+mj-lt"/>
              <a:ea typeface="Times New Roman" panose="02020603050405020304" pitchFamily="18" charset="0"/>
            </a:endParaRPr>
          </a:p>
          <a:p>
            <a:pPr marL="114300" indent="0">
              <a:buNone/>
            </a:pPr>
            <a:r>
              <a:rPr lang="en-US" sz="1900" b="1" dirty="0">
                <a:latin typeface="+mj-lt"/>
                <a:ea typeface="Times New Roman" panose="02020603050405020304" pitchFamily="18" charset="0"/>
              </a:rPr>
              <a:t>#subdivisions=16</a:t>
            </a:r>
            <a:endParaRPr lang="en-IN" sz="1900" dirty="0">
              <a:latin typeface="+mj-lt"/>
              <a:ea typeface="Times New Roman" panose="02020603050405020304" pitchFamily="18" charset="0"/>
            </a:endParaRPr>
          </a:p>
          <a:p>
            <a:pPr marL="114300" indent="0">
              <a:buNone/>
            </a:pPr>
            <a:r>
              <a:rPr lang="en-US" sz="1900" b="1" dirty="0">
                <a:latin typeface="+mj-lt"/>
                <a:ea typeface="Times New Roman" panose="02020603050405020304" pitchFamily="18" charset="0"/>
              </a:rPr>
              <a:t>width=416</a:t>
            </a:r>
            <a:endParaRPr lang="en-IN" sz="1900" dirty="0">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416</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channels=3</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momentum=0.9</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decay=0.0005</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angle=0</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saturation = 1.5</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exposure = 1.5</a:t>
            </a:r>
            <a:endParaRPr lang="en-IN" sz="1900" dirty="0">
              <a:effectLst/>
              <a:latin typeface="+mj-lt"/>
              <a:ea typeface="Times New Roman" panose="02020603050405020304" pitchFamily="18" charset="0"/>
            </a:endParaRPr>
          </a:p>
          <a:p>
            <a:pPr marL="114300" indent="0">
              <a:buNone/>
            </a:pPr>
            <a:r>
              <a:rPr lang="en-US" sz="1900" b="1" dirty="0">
                <a:effectLst/>
                <a:latin typeface="+mj-lt"/>
                <a:ea typeface="Times New Roman" panose="02020603050405020304" pitchFamily="18" charset="0"/>
              </a:rPr>
              <a:t>hue=.1</a:t>
            </a:r>
            <a:endParaRPr lang="en-IN" sz="1900" dirty="0">
              <a:effectLst/>
              <a:latin typeface="+mj-lt"/>
              <a:ea typeface="Times New Roman" panose="02020603050405020304" pitchFamily="18" charset="0"/>
            </a:endParaRPr>
          </a:p>
          <a:p>
            <a:pPr marL="114300" indent="0">
              <a:buNone/>
            </a:pPr>
            <a:r>
              <a:rPr lang="en-US" sz="1800" b="1" dirty="0">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10" name="Text Placeholder 9">
            <a:extLst>
              <a:ext uri="{FF2B5EF4-FFF2-40B4-BE49-F238E27FC236}">
                <a16:creationId xmlns:a16="http://schemas.microsoft.com/office/drawing/2014/main" id="{7095F075-C864-C66E-6583-474F90B4CEB5}"/>
              </a:ext>
            </a:extLst>
          </p:cNvPr>
          <p:cNvSpPr>
            <a:spLocks noGrp="1"/>
          </p:cNvSpPr>
          <p:nvPr>
            <p:ph type="body" idx="2"/>
          </p:nvPr>
        </p:nvSpPr>
        <p:spPr>
          <a:xfrm>
            <a:off x="5599522" y="782424"/>
            <a:ext cx="5754278" cy="5821049"/>
          </a:xfrm>
        </p:spPr>
        <p:txBody>
          <a:bodyPr/>
          <a:lstStyle/>
          <a:p>
            <a:pPr marL="114300" indent="0">
              <a:buNone/>
            </a:pPr>
            <a:r>
              <a:rPr lang="en-US" sz="1800" b="1" dirty="0" err="1">
                <a:effectLst/>
                <a:latin typeface="+mj-lt"/>
                <a:ea typeface="Times New Roman" panose="02020603050405020304" pitchFamily="18" charset="0"/>
              </a:rPr>
              <a:t>learning_rate</a:t>
            </a:r>
            <a:r>
              <a:rPr lang="en-US" sz="1800" b="1" dirty="0">
                <a:effectLst/>
                <a:latin typeface="+mj-lt"/>
                <a:ea typeface="Times New Roman" panose="02020603050405020304" pitchFamily="18" charset="0"/>
              </a:rPr>
              <a:t>=0.001          </a:t>
            </a:r>
            <a:endParaRPr lang="en-IN" sz="1800" dirty="0">
              <a:effectLst/>
              <a:latin typeface="+mj-lt"/>
              <a:ea typeface="Times New Roman" panose="02020603050405020304" pitchFamily="18" charset="0"/>
            </a:endParaRPr>
          </a:p>
          <a:p>
            <a:pPr marL="114300" indent="0">
              <a:buNone/>
            </a:pPr>
            <a:r>
              <a:rPr lang="en-US" sz="1800" b="1" dirty="0" err="1">
                <a:effectLst/>
                <a:latin typeface="+mj-lt"/>
                <a:ea typeface="Times New Roman" panose="02020603050405020304" pitchFamily="18" charset="0"/>
              </a:rPr>
              <a:t>burn_in</a:t>
            </a:r>
            <a:r>
              <a:rPr lang="en-US" sz="1800" b="1" dirty="0">
                <a:effectLst/>
                <a:latin typeface="+mj-lt"/>
                <a:ea typeface="Times New Roman" panose="02020603050405020304" pitchFamily="18" charset="0"/>
              </a:rPr>
              <a:t>=1000</a:t>
            </a:r>
            <a:endParaRPr lang="en-IN" sz="1800" dirty="0">
              <a:effectLst/>
              <a:latin typeface="+mj-lt"/>
              <a:ea typeface="Times New Roman" panose="02020603050405020304" pitchFamily="18" charset="0"/>
            </a:endParaRPr>
          </a:p>
          <a:p>
            <a:pPr marL="114300" indent="0">
              <a:buNone/>
            </a:pPr>
            <a:r>
              <a:rPr lang="en-US" sz="1800" b="1" dirty="0" err="1">
                <a:effectLst/>
                <a:latin typeface="+mj-lt"/>
                <a:ea typeface="Times New Roman" panose="02020603050405020304" pitchFamily="18" charset="0"/>
              </a:rPr>
              <a:t>max_batches</a:t>
            </a:r>
            <a:r>
              <a:rPr lang="en-US" sz="1800" b="1" dirty="0">
                <a:effectLst/>
                <a:latin typeface="+mj-lt"/>
                <a:ea typeface="Times New Roman" panose="02020603050405020304" pitchFamily="18" charset="0"/>
              </a:rPr>
              <a:t> = 4000</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policy=steps</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steps=3200,3600</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scales=.1,.1</a:t>
            </a:r>
            <a:endParaRPr lang="en-IN" sz="1800" dirty="0">
              <a:effectLst/>
              <a:latin typeface="+mj-lt"/>
              <a:ea typeface="Times New Roman" panose="02020603050405020304" pitchFamily="18" charset="0"/>
            </a:endParaRPr>
          </a:p>
          <a:p>
            <a:pPr marL="114300" indent="0">
              <a:buNone/>
            </a:pP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[convolutional]</a:t>
            </a:r>
            <a:endParaRPr lang="en-IN" sz="1800" dirty="0">
              <a:effectLst/>
              <a:latin typeface="+mj-lt"/>
              <a:ea typeface="Times New Roman" panose="02020603050405020304" pitchFamily="18" charset="0"/>
            </a:endParaRPr>
          </a:p>
          <a:p>
            <a:pPr marL="114300" indent="0">
              <a:buNone/>
            </a:pPr>
            <a:r>
              <a:rPr lang="en-US" sz="1800" b="1" dirty="0" err="1">
                <a:effectLst/>
                <a:latin typeface="+mj-lt"/>
                <a:ea typeface="Times New Roman" panose="02020603050405020304" pitchFamily="18" charset="0"/>
              </a:rPr>
              <a:t>batch_normalize</a:t>
            </a:r>
            <a:r>
              <a:rPr lang="en-US" sz="1800" b="1" dirty="0">
                <a:effectLst/>
                <a:latin typeface="+mj-lt"/>
                <a:ea typeface="Times New Roman" panose="02020603050405020304" pitchFamily="18" charset="0"/>
              </a:rPr>
              <a:t>=1</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filters=32</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size=3</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stride=1</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pad=1</a:t>
            </a:r>
            <a:endParaRPr lang="en-IN" sz="1800" dirty="0">
              <a:effectLst/>
              <a:latin typeface="+mj-lt"/>
              <a:ea typeface="Times New Roman" panose="02020603050405020304" pitchFamily="18" charset="0"/>
            </a:endParaRPr>
          </a:p>
          <a:p>
            <a:pPr marL="114300" indent="0">
              <a:buNone/>
            </a:pPr>
            <a:r>
              <a:rPr lang="en-US" sz="1800" b="1" dirty="0">
                <a:effectLst/>
                <a:latin typeface="+mj-lt"/>
                <a:ea typeface="Times New Roman" panose="02020603050405020304" pitchFamily="18" charset="0"/>
              </a:rPr>
              <a:t>activation=leaky</a:t>
            </a:r>
            <a:endParaRPr lang="en-IN" sz="1800" dirty="0">
              <a:effectLst/>
              <a:latin typeface="+mj-lt"/>
              <a:ea typeface="Times New Roman" panose="02020603050405020304" pitchFamily="18" charset="0"/>
            </a:endParaRPr>
          </a:p>
          <a:p>
            <a:endParaRPr lang="en-IN" dirty="0"/>
          </a:p>
        </p:txBody>
      </p:sp>
    </p:spTree>
    <p:extLst>
      <p:ext uri="{BB962C8B-B14F-4D97-AF65-F5344CB8AC3E}">
        <p14:creationId xmlns:p14="http://schemas.microsoft.com/office/powerpoint/2010/main" val="1079570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080E6-2127-FBDD-7ACD-F06F88172711}"/>
              </a:ext>
            </a:extLst>
          </p:cNvPr>
          <p:cNvSpPr>
            <a:spLocks noGrp="1"/>
          </p:cNvSpPr>
          <p:nvPr>
            <p:ph type="title"/>
          </p:nvPr>
        </p:nvSpPr>
        <p:spPr>
          <a:xfrm>
            <a:off x="3073138" y="365125"/>
            <a:ext cx="6495068" cy="1325563"/>
          </a:xfrm>
        </p:spPr>
        <p:txBody>
          <a:bodyPr>
            <a:normAutofit/>
          </a:bodyPr>
          <a:lstStyle/>
          <a:p>
            <a:r>
              <a:rPr lang="en-US" dirty="0"/>
              <a:t>Screenshots</a:t>
            </a:r>
          </a:p>
        </p:txBody>
      </p:sp>
      <p:pic>
        <p:nvPicPr>
          <p:cNvPr id="4" name="Google Shape;109;p16">
            <a:extLst>
              <a:ext uri="{FF2B5EF4-FFF2-40B4-BE49-F238E27FC236}">
                <a16:creationId xmlns:a16="http://schemas.microsoft.com/office/drawing/2014/main" id="{DB398345-B292-EF08-2641-DC79D6E270DB}"/>
              </a:ext>
            </a:extLst>
          </p:cNvPr>
          <p:cNvPicPr preferRelativeResize="0"/>
          <p:nvPr/>
        </p:nvPicPr>
        <p:blipFill rotWithShape="1">
          <a:blip r:embed="rId2">
            <a:alphaModFix/>
          </a:blip>
          <a:srcRect/>
          <a:stretch/>
        </p:blipFill>
        <p:spPr>
          <a:xfrm>
            <a:off x="498763" y="560344"/>
            <a:ext cx="2237740" cy="755015"/>
          </a:xfrm>
          <a:prstGeom prst="rect">
            <a:avLst/>
          </a:prstGeom>
          <a:noFill/>
          <a:ln>
            <a:noFill/>
          </a:ln>
        </p:spPr>
      </p:pic>
      <p:pic>
        <p:nvPicPr>
          <p:cNvPr id="3" name="Picture 2">
            <a:extLst>
              <a:ext uri="{FF2B5EF4-FFF2-40B4-BE49-F238E27FC236}">
                <a16:creationId xmlns:a16="http://schemas.microsoft.com/office/drawing/2014/main" id="{4C90E985-A3E4-4134-132E-700C164442D1}"/>
              </a:ext>
            </a:extLst>
          </p:cNvPr>
          <p:cNvPicPr>
            <a:picLocks noChangeAspect="1"/>
          </p:cNvPicPr>
          <p:nvPr/>
        </p:nvPicPr>
        <p:blipFill>
          <a:blip r:embed="rId3"/>
          <a:stretch>
            <a:fillRect/>
          </a:stretch>
        </p:blipFill>
        <p:spPr>
          <a:xfrm>
            <a:off x="1242608" y="1817730"/>
            <a:ext cx="6033135" cy="1003300"/>
          </a:xfrm>
          <a:prstGeom prst="rect">
            <a:avLst/>
          </a:prstGeom>
        </p:spPr>
      </p:pic>
      <p:pic>
        <p:nvPicPr>
          <p:cNvPr id="5" name="Picture 4">
            <a:extLst>
              <a:ext uri="{FF2B5EF4-FFF2-40B4-BE49-F238E27FC236}">
                <a16:creationId xmlns:a16="http://schemas.microsoft.com/office/drawing/2014/main" id="{35E4DB59-E574-8483-409B-FE8D57205113}"/>
              </a:ext>
            </a:extLst>
          </p:cNvPr>
          <p:cNvPicPr>
            <a:picLocks noChangeAspect="1"/>
          </p:cNvPicPr>
          <p:nvPr/>
        </p:nvPicPr>
        <p:blipFill>
          <a:blip r:embed="rId4"/>
          <a:stretch>
            <a:fillRect/>
          </a:stretch>
        </p:blipFill>
        <p:spPr>
          <a:xfrm>
            <a:off x="1242608" y="2948071"/>
            <a:ext cx="6033135" cy="2232583"/>
          </a:xfrm>
          <a:prstGeom prst="rect">
            <a:avLst/>
          </a:prstGeom>
        </p:spPr>
      </p:pic>
    </p:spTree>
    <p:extLst>
      <p:ext uri="{BB962C8B-B14F-4D97-AF65-F5344CB8AC3E}">
        <p14:creationId xmlns:p14="http://schemas.microsoft.com/office/powerpoint/2010/main" val="4289964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9;p16">
            <a:extLst>
              <a:ext uri="{FF2B5EF4-FFF2-40B4-BE49-F238E27FC236}">
                <a16:creationId xmlns:a16="http://schemas.microsoft.com/office/drawing/2014/main" id="{386CF269-5740-7E64-883A-CCD424F6C248}"/>
              </a:ext>
            </a:extLst>
          </p:cNvPr>
          <p:cNvPicPr preferRelativeResize="0"/>
          <p:nvPr/>
        </p:nvPicPr>
        <p:blipFill rotWithShape="1">
          <a:blip r:embed="rId2">
            <a:alphaModFix/>
          </a:blip>
          <a:srcRect/>
          <a:stretch/>
        </p:blipFill>
        <p:spPr>
          <a:xfrm>
            <a:off x="498763" y="560344"/>
            <a:ext cx="2237740" cy="755015"/>
          </a:xfrm>
          <a:prstGeom prst="rect">
            <a:avLst/>
          </a:prstGeom>
          <a:noFill/>
          <a:ln>
            <a:noFill/>
          </a:ln>
        </p:spPr>
      </p:pic>
      <p:pic>
        <p:nvPicPr>
          <p:cNvPr id="2" name="Picture 1">
            <a:extLst>
              <a:ext uri="{FF2B5EF4-FFF2-40B4-BE49-F238E27FC236}">
                <a16:creationId xmlns:a16="http://schemas.microsoft.com/office/drawing/2014/main" id="{A348E3D7-6DA8-F52D-E118-0388E6D827AB}"/>
              </a:ext>
            </a:extLst>
          </p:cNvPr>
          <p:cNvPicPr>
            <a:picLocks noChangeAspect="1"/>
          </p:cNvPicPr>
          <p:nvPr/>
        </p:nvPicPr>
        <p:blipFill>
          <a:blip r:embed="rId3"/>
          <a:stretch>
            <a:fillRect/>
          </a:stretch>
        </p:blipFill>
        <p:spPr>
          <a:xfrm>
            <a:off x="1392379" y="1887306"/>
            <a:ext cx="4768850" cy="3291205"/>
          </a:xfrm>
          <a:prstGeom prst="rect">
            <a:avLst/>
          </a:prstGeom>
        </p:spPr>
      </p:pic>
      <p:pic>
        <p:nvPicPr>
          <p:cNvPr id="3" name="Picture 2">
            <a:extLst>
              <a:ext uri="{FF2B5EF4-FFF2-40B4-BE49-F238E27FC236}">
                <a16:creationId xmlns:a16="http://schemas.microsoft.com/office/drawing/2014/main" id="{50744EB1-0BCE-3423-861A-A1428A1DECB2}"/>
              </a:ext>
            </a:extLst>
          </p:cNvPr>
          <p:cNvPicPr>
            <a:picLocks noChangeAspect="1"/>
          </p:cNvPicPr>
          <p:nvPr/>
        </p:nvPicPr>
        <p:blipFill>
          <a:blip r:embed="rId4"/>
          <a:stretch>
            <a:fillRect/>
          </a:stretch>
        </p:blipFill>
        <p:spPr>
          <a:xfrm>
            <a:off x="1392379" y="5307113"/>
            <a:ext cx="4811830" cy="539505"/>
          </a:xfrm>
          <a:prstGeom prst="rect">
            <a:avLst/>
          </a:prstGeom>
        </p:spPr>
      </p:pic>
    </p:spTree>
    <p:extLst>
      <p:ext uri="{BB962C8B-B14F-4D97-AF65-F5344CB8AC3E}">
        <p14:creationId xmlns:p14="http://schemas.microsoft.com/office/powerpoint/2010/main" val="293518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09;p16">
            <a:extLst>
              <a:ext uri="{FF2B5EF4-FFF2-40B4-BE49-F238E27FC236}">
                <a16:creationId xmlns:a16="http://schemas.microsoft.com/office/drawing/2014/main" id="{8D20C589-1670-B6A1-38EE-199A214B7A20}"/>
              </a:ext>
            </a:extLst>
          </p:cNvPr>
          <p:cNvPicPr preferRelativeResize="0"/>
          <p:nvPr/>
        </p:nvPicPr>
        <p:blipFill rotWithShape="1">
          <a:blip r:embed="rId2">
            <a:alphaModFix/>
          </a:blip>
          <a:srcRect/>
          <a:stretch/>
        </p:blipFill>
        <p:spPr>
          <a:xfrm>
            <a:off x="353290" y="262472"/>
            <a:ext cx="2237740" cy="755015"/>
          </a:xfrm>
          <a:prstGeom prst="rect">
            <a:avLst/>
          </a:prstGeom>
          <a:noFill/>
          <a:ln>
            <a:noFill/>
          </a:ln>
        </p:spPr>
      </p:pic>
      <p:pic>
        <p:nvPicPr>
          <p:cNvPr id="2" name="Google Shape;109;p16">
            <a:extLst>
              <a:ext uri="{FF2B5EF4-FFF2-40B4-BE49-F238E27FC236}">
                <a16:creationId xmlns:a16="http://schemas.microsoft.com/office/drawing/2014/main" id="{295C64FA-D6D9-F4F3-C450-FF69030E1092}"/>
              </a:ext>
            </a:extLst>
          </p:cNvPr>
          <p:cNvPicPr preferRelativeResize="0"/>
          <p:nvPr/>
        </p:nvPicPr>
        <p:blipFill rotWithShape="1">
          <a:blip r:embed="rId2">
            <a:alphaModFix/>
          </a:blip>
          <a:srcRect/>
          <a:stretch/>
        </p:blipFill>
        <p:spPr>
          <a:xfrm>
            <a:off x="353290" y="158563"/>
            <a:ext cx="2237740" cy="755015"/>
          </a:xfrm>
          <a:prstGeom prst="rect">
            <a:avLst/>
          </a:prstGeom>
          <a:noFill/>
          <a:ln>
            <a:noFill/>
          </a:ln>
        </p:spPr>
      </p:pic>
      <p:pic>
        <p:nvPicPr>
          <p:cNvPr id="3" name="Picture 2">
            <a:extLst>
              <a:ext uri="{FF2B5EF4-FFF2-40B4-BE49-F238E27FC236}">
                <a16:creationId xmlns:a16="http://schemas.microsoft.com/office/drawing/2014/main" id="{88CF3984-95DB-5324-5D5E-CC447D8FAF09}"/>
              </a:ext>
            </a:extLst>
          </p:cNvPr>
          <p:cNvPicPr>
            <a:picLocks noChangeAspect="1"/>
          </p:cNvPicPr>
          <p:nvPr/>
        </p:nvPicPr>
        <p:blipFill>
          <a:blip r:embed="rId3"/>
          <a:stretch>
            <a:fillRect/>
          </a:stretch>
        </p:blipFill>
        <p:spPr>
          <a:xfrm>
            <a:off x="951172" y="1672480"/>
            <a:ext cx="4507785" cy="2511594"/>
          </a:xfrm>
          <a:prstGeom prst="rect">
            <a:avLst/>
          </a:prstGeom>
        </p:spPr>
      </p:pic>
      <p:pic>
        <p:nvPicPr>
          <p:cNvPr id="4" name="Picture 3">
            <a:extLst>
              <a:ext uri="{FF2B5EF4-FFF2-40B4-BE49-F238E27FC236}">
                <a16:creationId xmlns:a16="http://schemas.microsoft.com/office/drawing/2014/main" id="{39FC5D3A-269A-7DB5-0343-F8576103511F}"/>
              </a:ext>
            </a:extLst>
          </p:cNvPr>
          <p:cNvPicPr>
            <a:picLocks noChangeAspect="1"/>
          </p:cNvPicPr>
          <p:nvPr/>
        </p:nvPicPr>
        <p:blipFill>
          <a:blip r:embed="rId4"/>
          <a:stretch>
            <a:fillRect/>
          </a:stretch>
        </p:blipFill>
        <p:spPr>
          <a:xfrm>
            <a:off x="5789704" y="1672480"/>
            <a:ext cx="5841187" cy="2511594"/>
          </a:xfrm>
          <a:prstGeom prst="rect">
            <a:avLst/>
          </a:prstGeom>
        </p:spPr>
      </p:pic>
    </p:spTree>
    <p:extLst>
      <p:ext uri="{BB962C8B-B14F-4D97-AF65-F5344CB8AC3E}">
        <p14:creationId xmlns:p14="http://schemas.microsoft.com/office/powerpoint/2010/main" val="1676888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9;p16">
            <a:extLst>
              <a:ext uri="{FF2B5EF4-FFF2-40B4-BE49-F238E27FC236}">
                <a16:creationId xmlns:a16="http://schemas.microsoft.com/office/drawing/2014/main" id="{79A85AA0-CB94-56EA-FB03-A5B8DC442BE1}"/>
              </a:ext>
            </a:extLst>
          </p:cNvPr>
          <p:cNvPicPr preferRelativeResize="0"/>
          <p:nvPr/>
        </p:nvPicPr>
        <p:blipFill rotWithShape="1">
          <a:blip r:embed="rId2">
            <a:alphaModFix/>
          </a:blip>
          <a:srcRect/>
          <a:stretch/>
        </p:blipFill>
        <p:spPr>
          <a:xfrm>
            <a:off x="284017" y="374766"/>
            <a:ext cx="2237740" cy="755015"/>
          </a:xfrm>
          <a:prstGeom prst="rect">
            <a:avLst/>
          </a:prstGeom>
          <a:noFill/>
          <a:ln>
            <a:noFill/>
          </a:ln>
        </p:spPr>
      </p:pic>
      <p:pic>
        <p:nvPicPr>
          <p:cNvPr id="2" name="Picture 1">
            <a:extLst>
              <a:ext uri="{FF2B5EF4-FFF2-40B4-BE49-F238E27FC236}">
                <a16:creationId xmlns:a16="http://schemas.microsoft.com/office/drawing/2014/main" id="{03112E45-0ECF-5293-DBC7-DA3EC09A6977}"/>
              </a:ext>
            </a:extLst>
          </p:cNvPr>
          <p:cNvPicPr>
            <a:picLocks noChangeAspect="1"/>
          </p:cNvPicPr>
          <p:nvPr/>
        </p:nvPicPr>
        <p:blipFill>
          <a:blip r:embed="rId3"/>
          <a:stretch>
            <a:fillRect/>
          </a:stretch>
        </p:blipFill>
        <p:spPr>
          <a:xfrm>
            <a:off x="1810154" y="1375727"/>
            <a:ext cx="5731510" cy="3954145"/>
          </a:xfrm>
          <a:prstGeom prst="rect">
            <a:avLst/>
          </a:prstGeom>
        </p:spPr>
      </p:pic>
    </p:spTree>
    <p:extLst>
      <p:ext uri="{BB962C8B-B14F-4D97-AF65-F5344CB8AC3E}">
        <p14:creationId xmlns:p14="http://schemas.microsoft.com/office/powerpoint/2010/main" val="3531543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p:nvPr/>
        </p:nvSpPr>
        <p:spPr>
          <a:xfrm>
            <a:off x="1981200" y="311284"/>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IN" sz="4400" b="0" i="0" u="none" strike="noStrike" cap="none">
                <a:solidFill>
                  <a:schemeClr val="dk1"/>
                </a:solidFill>
                <a:latin typeface="Calibri"/>
                <a:ea typeface="Calibri"/>
                <a:cs typeface="Calibri"/>
                <a:sym typeface="Calibri"/>
              </a:rPr>
              <a:t>Abstract</a:t>
            </a:r>
            <a:endParaRPr/>
          </a:p>
        </p:txBody>
      </p:sp>
      <p:sp>
        <p:nvSpPr>
          <p:cNvPr id="94" name="Google Shape;94;p14"/>
          <p:cNvSpPr txBox="1"/>
          <p:nvPr/>
        </p:nvSpPr>
        <p:spPr>
          <a:xfrm>
            <a:off x="767818" y="1715294"/>
            <a:ext cx="10336600" cy="3847306"/>
          </a:xfrm>
          <a:prstGeom prst="rect">
            <a:avLst/>
          </a:prstGeom>
          <a:noFill/>
          <a:ln>
            <a:noFill/>
          </a:ln>
        </p:spPr>
        <p:txBody>
          <a:bodyPr spcFirstLastPara="1" wrap="square" lIns="91425" tIns="45700" rIns="91425" bIns="45700" anchor="t" anchorCtr="0">
            <a:noAutofit/>
          </a:bodyPr>
          <a:lstStyle/>
          <a:p>
            <a:pPr marL="342900" marR="0" lvl="0" indent="-139700" algn="l" rtl="0">
              <a:lnSpc>
                <a:spcPct val="90000"/>
              </a:lnSpc>
              <a:spcBef>
                <a:spcPts val="640"/>
              </a:spcBef>
              <a:spcAft>
                <a:spcPts val="0"/>
              </a:spcAft>
              <a:buClr>
                <a:schemeClr val="dk1"/>
              </a:buClr>
              <a:buSzPts val="3200"/>
              <a:buFont typeface="Arial"/>
              <a:buNone/>
            </a:pPr>
            <a:r>
              <a:rPr lang="en-US" sz="2800" b="0" i="0" dirty="0">
                <a:solidFill>
                  <a:srgbClr val="444444"/>
                </a:solidFill>
                <a:effectLst/>
                <a:latin typeface="arial" panose="020B0604020202020204" pitchFamily="34" charset="0"/>
              </a:rPr>
              <a:t> </a:t>
            </a:r>
            <a:r>
              <a:rPr lang="en-US" sz="2400" b="0" i="0" dirty="0">
                <a:solidFill>
                  <a:schemeClr val="tx1"/>
                </a:solidFill>
                <a:effectLst/>
                <a:latin typeface="arial" panose="020B0604020202020204" pitchFamily="34" charset="0"/>
              </a:rPr>
              <a:t>Object recognition is one of the most basic and complex problems in computer vision, which seeks to locate object instances from the enormous categories of already defined and readily available natural images. The object detection method aims to recognize all the objects or entities in the given picture and determine the categories and position information to achieve machine vision understanding. </a:t>
            </a:r>
            <a:r>
              <a:rPr lang="en-US" sz="2400" dirty="0"/>
              <a:t>In this project, we build a system that is able to detect weapons in real-time surveillance using YOLO algorithm, it’s a new state-of-the-art for real-time object detectors released. The aim of this project is to investigate the effect of training YOLO with various classes “weapons” and “Shotgun” on detecting weapons in video streams/images.</a:t>
            </a:r>
            <a:endParaRPr sz="2400" b="0" i="0" u="none" strike="noStrike" cap="none" dirty="0">
              <a:solidFill>
                <a:schemeClr val="tx1"/>
              </a:solidFill>
              <a:latin typeface="Calibri"/>
              <a:ea typeface="Calibri"/>
              <a:cs typeface="Calibri"/>
              <a:sym typeface="Calibri"/>
            </a:endParaRPr>
          </a:p>
        </p:txBody>
      </p:sp>
      <p:pic>
        <p:nvPicPr>
          <p:cNvPr id="95" name="Google Shape;95;p14"/>
          <p:cNvPicPr preferRelativeResize="0"/>
          <p:nvPr/>
        </p:nvPicPr>
        <p:blipFill rotWithShape="1">
          <a:blip r:embed="rId3">
            <a:alphaModFix/>
          </a:blip>
          <a:srcRect/>
          <a:stretch/>
        </p:blipFill>
        <p:spPr>
          <a:xfrm>
            <a:off x="228600" y="553353"/>
            <a:ext cx="2237740" cy="7550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9;p16">
            <a:extLst>
              <a:ext uri="{FF2B5EF4-FFF2-40B4-BE49-F238E27FC236}">
                <a16:creationId xmlns:a16="http://schemas.microsoft.com/office/drawing/2014/main" id="{9B079CA0-BEC7-E09F-F836-AC1B64CDE26F}"/>
              </a:ext>
            </a:extLst>
          </p:cNvPr>
          <p:cNvPicPr preferRelativeResize="0"/>
          <p:nvPr/>
        </p:nvPicPr>
        <p:blipFill rotWithShape="1">
          <a:blip r:embed="rId2">
            <a:alphaModFix/>
          </a:blip>
          <a:srcRect/>
          <a:stretch/>
        </p:blipFill>
        <p:spPr>
          <a:xfrm>
            <a:off x="429490" y="252109"/>
            <a:ext cx="2237740" cy="755015"/>
          </a:xfrm>
          <a:prstGeom prst="rect">
            <a:avLst/>
          </a:prstGeom>
          <a:noFill/>
          <a:ln>
            <a:noFill/>
          </a:ln>
        </p:spPr>
      </p:pic>
      <p:pic>
        <p:nvPicPr>
          <p:cNvPr id="2" name="Picture 1">
            <a:extLst>
              <a:ext uri="{FF2B5EF4-FFF2-40B4-BE49-F238E27FC236}">
                <a16:creationId xmlns:a16="http://schemas.microsoft.com/office/drawing/2014/main" id="{EE95A500-CEDC-8FDF-7D99-2354D1931D79}"/>
              </a:ext>
            </a:extLst>
          </p:cNvPr>
          <p:cNvPicPr>
            <a:picLocks noChangeAspect="1"/>
          </p:cNvPicPr>
          <p:nvPr/>
        </p:nvPicPr>
        <p:blipFill rotWithShape="1">
          <a:blip r:embed="rId3"/>
          <a:srcRect r="19898"/>
          <a:stretch/>
        </p:blipFill>
        <p:spPr bwMode="auto">
          <a:xfrm>
            <a:off x="1268557" y="2088066"/>
            <a:ext cx="4591050" cy="162496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F005362A-4305-FD02-57AA-1CEE711B9D4E}"/>
              </a:ext>
            </a:extLst>
          </p:cNvPr>
          <p:cNvPicPr>
            <a:picLocks noChangeAspect="1"/>
          </p:cNvPicPr>
          <p:nvPr/>
        </p:nvPicPr>
        <p:blipFill>
          <a:blip r:embed="rId4"/>
          <a:stretch>
            <a:fillRect/>
          </a:stretch>
        </p:blipFill>
        <p:spPr>
          <a:xfrm>
            <a:off x="1268557" y="3800401"/>
            <a:ext cx="4591050" cy="2144427"/>
          </a:xfrm>
          <a:prstGeom prst="rect">
            <a:avLst/>
          </a:prstGeom>
        </p:spPr>
      </p:pic>
      <p:pic>
        <p:nvPicPr>
          <p:cNvPr id="5" name="Picture 4">
            <a:extLst>
              <a:ext uri="{FF2B5EF4-FFF2-40B4-BE49-F238E27FC236}">
                <a16:creationId xmlns:a16="http://schemas.microsoft.com/office/drawing/2014/main" id="{C2DE5470-4BA7-F6F6-21BA-CC4864C85CC4}"/>
              </a:ext>
            </a:extLst>
          </p:cNvPr>
          <p:cNvPicPr>
            <a:picLocks noChangeAspect="1"/>
          </p:cNvPicPr>
          <p:nvPr/>
        </p:nvPicPr>
        <p:blipFill>
          <a:blip r:embed="rId5"/>
          <a:stretch>
            <a:fillRect/>
          </a:stretch>
        </p:blipFill>
        <p:spPr>
          <a:xfrm>
            <a:off x="5922529" y="2088066"/>
            <a:ext cx="4845050" cy="2939415"/>
          </a:xfrm>
          <a:prstGeom prst="rect">
            <a:avLst/>
          </a:prstGeom>
        </p:spPr>
      </p:pic>
      <p:sp>
        <p:nvSpPr>
          <p:cNvPr id="6" name="TextBox 5">
            <a:extLst>
              <a:ext uri="{FF2B5EF4-FFF2-40B4-BE49-F238E27FC236}">
                <a16:creationId xmlns:a16="http://schemas.microsoft.com/office/drawing/2014/main" id="{E3095BEB-4F00-4E03-7FB5-E59C153D3C06}"/>
              </a:ext>
            </a:extLst>
          </p:cNvPr>
          <p:cNvSpPr txBox="1"/>
          <p:nvPr/>
        </p:nvSpPr>
        <p:spPr>
          <a:xfrm>
            <a:off x="1191491" y="1316762"/>
            <a:ext cx="1911927" cy="461665"/>
          </a:xfrm>
          <a:prstGeom prst="rect">
            <a:avLst/>
          </a:prstGeom>
          <a:noFill/>
        </p:spPr>
        <p:txBody>
          <a:bodyPr wrap="square" rtlCol="0">
            <a:spAutoFit/>
          </a:bodyPr>
          <a:lstStyle/>
          <a:p>
            <a:r>
              <a:rPr lang="en-US" sz="2400" b="1" dirty="0"/>
              <a:t>Outputs:</a:t>
            </a:r>
          </a:p>
        </p:txBody>
      </p:sp>
      <p:pic>
        <p:nvPicPr>
          <p:cNvPr id="7" name="Google Shape;109;p16">
            <a:extLst>
              <a:ext uri="{FF2B5EF4-FFF2-40B4-BE49-F238E27FC236}">
                <a16:creationId xmlns:a16="http://schemas.microsoft.com/office/drawing/2014/main" id="{B6D0B282-E9A3-F43C-6D79-4D9607A73CF2}"/>
              </a:ext>
            </a:extLst>
          </p:cNvPr>
          <p:cNvPicPr preferRelativeResize="0"/>
          <p:nvPr/>
        </p:nvPicPr>
        <p:blipFill rotWithShape="1">
          <a:blip r:embed="rId2">
            <a:alphaModFix/>
          </a:blip>
          <a:srcRect/>
          <a:stretch/>
        </p:blipFill>
        <p:spPr>
          <a:xfrm>
            <a:off x="429490" y="155127"/>
            <a:ext cx="2237740" cy="755015"/>
          </a:xfrm>
          <a:prstGeom prst="rect">
            <a:avLst/>
          </a:prstGeom>
          <a:noFill/>
          <a:ln>
            <a:noFill/>
          </a:ln>
        </p:spPr>
      </p:pic>
    </p:spTree>
    <p:extLst>
      <p:ext uri="{BB962C8B-B14F-4D97-AF65-F5344CB8AC3E}">
        <p14:creationId xmlns:p14="http://schemas.microsoft.com/office/powerpoint/2010/main" val="244038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5B86-1BF5-E91F-79F4-48EA6C9865E3}"/>
              </a:ext>
            </a:extLst>
          </p:cNvPr>
          <p:cNvSpPr>
            <a:spLocks noGrp="1"/>
          </p:cNvSpPr>
          <p:nvPr>
            <p:ph type="title"/>
          </p:nvPr>
        </p:nvSpPr>
        <p:spPr>
          <a:xfrm>
            <a:off x="838200" y="973137"/>
            <a:ext cx="10515600" cy="1178070"/>
          </a:xfrm>
        </p:spPr>
        <p:txBody>
          <a:bodyPr>
            <a:normAutofit/>
          </a:bodyPr>
          <a:lstStyle/>
          <a:p>
            <a:r>
              <a:rPr lang="en-US" sz="3600" dirty="0"/>
              <a:t>Proof of Publication </a:t>
            </a:r>
          </a:p>
        </p:txBody>
      </p:sp>
      <p:pic>
        <p:nvPicPr>
          <p:cNvPr id="4" name="Google Shape;109;p16">
            <a:extLst>
              <a:ext uri="{FF2B5EF4-FFF2-40B4-BE49-F238E27FC236}">
                <a16:creationId xmlns:a16="http://schemas.microsoft.com/office/drawing/2014/main" id="{5524CFCE-F667-B3C2-960A-8F258A847487}"/>
              </a:ext>
            </a:extLst>
          </p:cNvPr>
          <p:cNvPicPr preferRelativeResize="0"/>
          <p:nvPr/>
        </p:nvPicPr>
        <p:blipFill rotWithShape="1">
          <a:blip r:embed="rId2">
            <a:alphaModFix/>
          </a:blip>
          <a:srcRect/>
          <a:stretch/>
        </p:blipFill>
        <p:spPr>
          <a:xfrm>
            <a:off x="131617" y="135110"/>
            <a:ext cx="2237740" cy="755015"/>
          </a:xfrm>
          <a:prstGeom prst="rect">
            <a:avLst/>
          </a:prstGeom>
          <a:noFill/>
          <a:ln>
            <a:noFill/>
          </a:ln>
        </p:spPr>
      </p:pic>
      <p:pic>
        <p:nvPicPr>
          <p:cNvPr id="5" name="Picture 4">
            <a:extLst>
              <a:ext uri="{FF2B5EF4-FFF2-40B4-BE49-F238E27FC236}">
                <a16:creationId xmlns:a16="http://schemas.microsoft.com/office/drawing/2014/main" id="{C6DB175C-FDA5-0548-03EE-A5616324C8D7}"/>
              </a:ext>
            </a:extLst>
          </p:cNvPr>
          <p:cNvPicPr>
            <a:picLocks noChangeAspect="1"/>
          </p:cNvPicPr>
          <p:nvPr/>
        </p:nvPicPr>
        <p:blipFill>
          <a:blip r:embed="rId3"/>
          <a:stretch>
            <a:fillRect/>
          </a:stretch>
        </p:blipFill>
        <p:spPr>
          <a:xfrm>
            <a:off x="2369357" y="2102398"/>
            <a:ext cx="6115280" cy="4229129"/>
          </a:xfrm>
          <a:prstGeom prst="rect">
            <a:avLst/>
          </a:prstGeom>
        </p:spPr>
      </p:pic>
    </p:spTree>
    <p:extLst>
      <p:ext uri="{BB962C8B-B14F-4D97-AF65-F5344CB8AC3E}">
        <p14:creationId xmlns:p14="http://schemas.microsoft.com/office/powerpoint/2010/main" val="296283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dirty="0"/>
              <a:t>References</a:t>
            </a:r>
            <a:endParaRPr b="1" dirty="0"/>
          </a:p>
        </p:txBody>
      </p:sp>
      <p:sp>
        <p:nvSpPr>
          <p:cNvPr id="165" name="Google Shape;16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114300" lvl="0" indent="0" algn="l" rtl="0">
              <a:lnSpc>
                <a:spcPct val="90000"/>
              </a:lnSpc>
              <a:spcBef>
                <a:spcPts val="0"/>
              </a:spcBef>
              <a:spcAft>
                <a:spcPts val="0"/>
              </a:spcAft>
              <a:buClr>
                <a:schemeClr val="dk1"/>
              </a:buClr>
              <a:buSzPct val="100000"/>
              <a:buNone/>
            </a:pPr>
            <a:endParaRPr dirty="0"/>
          </a:p>
          <a:p>
            <a:pPr marL="228600" lvl="0" indent="-185102" algn="l" rtl="0">
              <a:lnSpc>
                <a:spcPct val="90000"/>
              </a:lnSpc>
              <a:spcBef>
                <a:spcPts val="1000"/>
              </a:spcBef>
              <a:spcAft>
                <a:spcPts val="0"/>
              </a:spcAft>
              <a:buSzPct val="64285"/>
              <a:buChar char="•"/>
            </a:pPr>
            <a:endParaRPr lang="en-US" sz="1200" dirty="0"/>
          </a:p>
          <a:p>
            <a:pPr marL="228600" lvl="0" indent="-185102" algn="l" rtl="0">
              <a:lnSpc>
                <a:spcPct val="90000"/>
              </a:lnSpc>
              <a:spcBef>
                <a:spcPts val="1000"/>
              </a:spcBef>
              <a:spcAft>
                <a:spcPts val="0"/>
              </a:spcAft>
              <a:buSzPct val="64285"/>
              <a:buChar char="•"/>
            </a:pPr>
            <a:r>
              <a:rPr lang="en-US" sz="1400" b="0" i="0" dirty="0">
                <a:solidFill>
                  <a:schemeClr val="tx1"/>
                </a:solidFill>
                <a:effectLst/>
                <a:latin typeface="arial" panose="020B0604020202020204" pitchFamily="34" charset="0"/>
              </a:rPr>
              <a:t>[1] Jimin Yu and Wei Zhang. Face Mask Wearing Detection Algorithm Based on Improved YOLO-v4 (2021), Sensors 2021, 21(9)</a:t>
            </a:r>
          </a:p>
          <a:p>
            <a:pPr marL="228600" lvl="0" indent="-185102" algn="l" rtl="0">
              <a:lnSpc>
                <a:spcPct val="90000"/>
              </a:lnSpc>
              <a:spcBef>
                <a:spcPts val="1000"/>
              </a:spcBef>
              <a:spcAft>
                <a:spcPts val="0"/>
              </a:spcAft>
              <a:buSzPct val="64285"/>
              <a:buChar char="•"/>
            </a:pPr>
            <a:r>
              <a:rPr lang="en-IN" sz="1400" b="0" i="0" dirty="0">
                <a:solidFill>
                  <a:schemeClr val="tx1"/>
                </a:solidFill>
                <a:effectLst/>
                <a:latin typeface="arial" panose="020B0604020202020204" pitchFamily="34" charset="0"/>
              </a:rPr>
              <a:t>[2] Chien-Yao Wang, Alexey </a:t>
            </a:r>
            <a:r>
              <a:rPr lang="en-IN" sz="1400" b="0" i="0" dirty="0" err="1">
                <a:solidFill>
                  <a:schemeClr val="tx1"/>
                </a:solidFill>
                <a:effectLst/>
                <a:latin typeface="arial" panose="020B0604020202020204" pitchFamily="34" charset="0"/>
              </a:rPr>
              <a:t>Bochkovskiy</a:t>
            </a:r>
            <a:r>
              <a:rPr lang="en-IN" sz="1400" b="0" i="0" dirty="0">
                <a:solidFill>
                  <a:schemeClr val="tx1"/>
                </a:solidFill>
                <a:effectLst/>
                <a:latin typeface="arial" panose="020B0604020202020204" pitchFamily="34" charset="0"/>
              </a:rPr>
              <a:t>, </a:t>
            </a:r>
            <a:r>
              <a:rPr lang="en-IN" sz="1400" b="0" i="0" dirty="0" err="1">
                <a:solidFill>
                  <a:schemeClr val="tx1"/>
                </a:solidFill>
                <a:effectLst/>
                <a:latin typeface="arial" panose="020B0604020202020204" pitchFamily="34" charset="0"/>
              </a:rPr>
              <a:t>HongYuan</a:t>
            </a:r>
            <a:r>
              <a:rPr lang="en-IN" sz="1400" b="0" i="0" dirty="0">
                <a:solidFill>
                  <a:schemeClr val="tx1"/>
                </a:solidFill>
                <a:effectLst/>
                <a:latin typeface="arial" panose="020B0604020202020204" pitchFamily="34" charset="0"/>
              </a:rPr>
              <a:t> Mark Liao. Scaled-YOLOv4: Scaling Cross Stage Partial Network (2021), Proceedings of the IEEE/CVF Conference on Computer Vision and Pattern Recognition (CVPR), pp. 13029-13038</a:t>
            </a:r>
          </a:p>
          <a:p>
            <a:pPr marL="228600" lvl="0" indent="-185102" algn="l" rtl="0">
              <a:lnSpc>
                <a:spcPct val="90000"/>
              </a:lnSpc>
              <a:spcBef>
                <a:spcPts val="1000"/>
              </a:spcBef>
              <a:spcAft>
                <a:spcPts val="0"/>
              </a:spcAft>
              <a:buSzPct val="64285"/>
              <a:buChar char="•"/>
            </a:pPr>
            <a:r>
              <a:rPr lang="en-IN" sz="1400" b="0" i="0" dirty="0">
                <a:solidFill>
                  <a:schemeClr val="tx1"/>
                </a:solidFill>
                <a:effectLst/>
                <a:latin typeface="arial" panose="020B0604020202020204" pitchFamily="34" charset="0"/>
              </a:rPr>
              <a:t>[3] A </a:t>
            </a:r>
            <a:r>
              <a:rPr lang="en-IN" sz="1400" b="0" i="0" dirty="0" err="1">
                <a:solidFill>
                  <a:schemeClr val="tx1"/>
                </a:solidFill>
                <a:effectLst/>
                <a:latin typeface="arial" panose="020B0604020202020204" pitchFamily="34" charset="0"/>
              </a:rPr>
              <a:t>Bochkovskiy</a:t>
            </a:r>
            <a:r>
              <a:rPr lang="en-IN" sz="1400" b="0" i="0" dirty="0">
                <a:solidFill>
                  <a:schemeClr val="tx1"/>
                </a:solidFill>
                <a:effectLst/>
                <a:latin typeface="arial" panose="020B0604020202020204" pitchFamily="34" charset="0"/>
              </a:rPr>
              <a:t>, CY Wang, HYM Liao. YOLOv4: Optimal Speed and Accuracy of Object Detection (2020), arXiv:2004.10934v1 [cs.CV];</a:t>
            </a:r>
          </a:p>
          <a:p>
            <a:pPr marL="228600" lvl="0" indent="-185102" algn="l" rtl="0">
              <a:lnSpc>
                <a:spcPct val="90000"/>
              </a:lnSpc>
              <a:spcBef>
                <a:spcPts val="1000"/>
              </a:spcBef>
              <a:spcAft>
                <a:spcPts val="0"/>
              </a:spcAft>
              <a:buSzPct val="64285"/>
              <a:buChar char="•"/>
            </a:pPr>
            <a:r>
              <a:rPr lang="en-US" sz="1400" b="0" i="0" dirty="0">
                <a:solidFill>
                  <a:schemeClr val="tx1"/>
                </a:solidFill>
                <a:effectLst/>
                <a:latin typeface="arial" panose="020B0604020202020204" pitchFamily="34" charset="0"/>
              </a:rPr>
              <a:t>[4] R. </a:t>
            </a:r>
            <a:r>
              <a:rPr lang="en-US" sz="1400" b="0" i="0" dirty="0" err="1">
                <a:solidFill>
                  <a:schemeClr val="tx1"/>
                </a:solidFill>
                <a:effectLst/>
                <a:latin typeface="arial" panose="020B0604020202020204" pitchFamily="34" charset="0"/>
              </a:rPr>
              <a:t>Phadnis</a:t>
            </a:r>
            <a:r>
              <a:rPr lang="en-US" sz="1400" b="0" i="0" dirty="0">
                <a:solidFill>
                  <a:schemeClr val="tx1"/>
                </a:solidFill>
                <a:effectLst/>
                <a:latin typeface="arial" panose="020B0604020202020204" pitchFamily="34" charset="0"/>
              </a:rPr>
              <a:t>, J. Mishra and S. </a:t>
            </a:r>
            <a:r>
              <a:rPr lang="en-US" sz="1400" b="0" i="0" dirty="0" err="1">
                <a:solidFill>
                  <a:schemeClr val="tx1"/>
                </a:solidFill>
                <a:effectLst/>
                <a:latin typeface="arial" panose="020B0604020202020204" pitchFamily="34" charset="0"/>
              </a:rPr>
              <a:t>Bendale</a:t>
            </a:r>
            <a:r>
              <a:rPr lang="en-US" sz="1400" b="0" i="0" dirty="0">
                <a:solidFill>
                  <a:schemeClr val="tx1"/>
                </a:solidFill>
                <a:effectLst/>
                <a:latin typeface="arial" panose="020B0604020202020204" pitchFamily="34" charset="0"/>
              </a:rPr>
              <a:t>. Objects Talk - Object Detection and Pattern Tracking Using TensorFlow (2018) - Second International Conference on Inventive Communication and Computational Technologies (ICICCT), 2018, pp. 1216-1219</a:t>
            </a:r>
          </a:p>
          <a:p>
            <a:pPr marL="228600" lvl="0" indent="-185102" algn="l" rtl="0">
              <a:lnSpc>
                <a:spcPct val="90000"/>
              </a:lnSpc>
              <a:spcBef>
                <a:spcPts val="1000"/>
              </a:spcBef>
              <a:spcAft>
                <a:spcPts val="0"/>
              </a:spcAft>
              <a:buSzPct val="64285"/>
              <a:buChar char="•"/>
            </a:pPr>
            <a:r>
              <a:rPr lang="en-US" sz="1400" b="0" i="0" dirty="0">
                <a:solidFill>
                  <a:schemeClr val="tx1"/>
                </a:solidFill>
                <a:effectLst/>
                <a:latin typeface="arial" panose="020B0604020202020204" pitchFamily="34" charset="0"/>
              </a:rPr>
              <a:t>[5] Wang </a:t>
            </a:r>
            <a:r>
              <a:rPr lang="en-US" sz="1400" b="0" i="0" dirty="0" err="1">
                <a:solidFill>
                  <a:schemeClr val="tx1"/>
                </a:solidFill>
                <a:effectLst/>
                <a:latin typeface="arial" panose="020B0604020202020204" pitchFamily="34" charset="0"/>
              </a:rPr>
              <a:t>Zhiqiang</a:t>
            </a:r>
            <a:r>
              <a:rPr lang="en-US" sz="1400" b="0" i="0" dirty="0">
                <a:solidFill>
                  <a:schemeClr val="tx1"/>
                </a:solidFill>
                <a:effectLst/>
                <a:latin typeface="arial" panose="020B0604020202020204" pitchFamily="34" charset="0"/>
              </a:rPr>
              <a:t> and Liu Jun. A Review of Object Detection Based on Convolutional Neural Network, Proceedings of the 36th Chinese Control Conference</a:t>
            </a:r>
          </a:p>
          <a:p>
            <a:pPr marL="228600" lvl="0" indent="-185102" algn="l" rtl="0">
              <a:lnSpc>
                <a:spcPct val="90000"/>
              </a:lnSpc>
              <a:spcBef>
                <a:spcPts val="1000"/>
              </a:spcBef>
              <a:spcAft>
                <a:spcPts val="0"/>
              </a:spcAft>
              <a:buSzPct val="64285"/>
              <a:buChar char="•"/>
            </a:pPr>
            <a:r>
              <a:rPr lang="en-IN" sz="1400" b="0" i="0" dirty="0">
                <a:solidFill>
                  <a:schemeClr val="tx1"/>
                </a:solidFill>
                <a:effectLst/>
                <a:latin typeface="arial" panose="020B0604020202020204" pitchFamily="34" charset="0"/>
              </a:rPr>
              <a:t>[6] Nadia </a:t>
            </a:r>
            <a:r>
              <a:rPr lang="en-IN" sz="1400" b="0" i="0" dirty="0" err="1">
                <a:solidFill>
                  <a:schemeClr val="tx1"/>
                </a:solidFill>
                <a:effectLst/>
                <a:latin typeface="arial" panose="020B0604020202020204" pitchFamily="34" charset="0"/>
              </a:rPr>
              <a:t>Jmour</a:t>
            </a:r>
            <a:r>
              <a:rPr lang="en-IN" sz="1400" b="0" i="0" dirty="0">
                <a:solidFill>
                  <a:schemeClr val="tx1"/>
                </a:solidFill>
                <a:effectLst/>
                <a:latin typeface="arial" panose="020B0604020202020204" pitchFamily="34" charset="0"/>
              </a:rPr>
              <a:t>, </a:t>
            </a:r>
            <a:r>
              <a:rPr lang="en-IN" sz="1400" b="0" i="0" dirty="0" err="1">
                <a:solidFill>
                  <a:schemeClr val="tx1"/>
                </a:solidFill>
                <a:effectLst/>
                <a:latin typeface="arial" panose="020B0604020202020204" pitchFamily="34" charset="0"/>
              </a:rPr>
              <a:t>SehlaZayen</a:t>
            </a:r>
            <a:r>
              <a:rPr lang="en-IN" sz="1400" b="0" i="0" dirty="0">
                <a:solidFill>
                  <a:schemeClr val="tx1"/>
                </a:solidFill>
                <a:effectLst/>
                <a:latin typeface="arial" panose="020B0604020202020204" pitchFamily="34" charset="0"/>
              </a:rPr>
              <a:t>, </a:t>
            </a:r>
            <a:r>
              <a:rPr lang="en-IN" sz="1400" b="0" i="0" dirty="0" err="1">
                <a:solidFill>
                  <a:schemeClr val="tx1"/>
                </a:solidFill>
                <a:effectLst/>
                <a:latin typeface="arial" panose="020B0604020202020204" pitchFamily="34" charset="0"/>
              </a:rPr>
              <a:t>AfefAbdelkrim</a:t>
            </a:r>
            <a:r>
              <a:rPr lang="en-IN" sz="1400" b="0" i="0" dirty="0">
                <a:solidFill>
                  <a:schemeClr val="tx1"/>
                </a:solidFill>
                <a:effectLst/>
                <a:latin typeface="arial" panose="020B0604020202020204" pitchFamily="34" charset="0"/>
              </a:rPr>
              <a:t>. Convolutional Neural Networks for image classification.</a:t>
            </a:r>
          </a:p>
          <a:p>
            <a:pPr marL="228600" lvl="0" indent="-185102" algn="l" rtl="0">
              <a:lnSpc>
                <a:spcPct val="90000"/>
              </a:lnSpc>
              <a:spcBef>
                <a:spcPts val="1000"/>
              </a:spcBef>
              <a:spcAft>
                <a:spcPts val="0"/>
              </a:spcAft>
              <a:buSzPct val="64285"/>
              <a:buChar char="•"/>
            </a:pPr>
            <a:r>
              <a:rPr lang="en-IN" sz="1400" dirty="0">
                <a:solidFill>
                  <a:schemeClr val="tx1"/>
                </a:solidFill>
                <a:latin typeface="arial" panose="020B0604020202020204" pitchFamily="34" charset="0"/>
              </a:rPr>
              <a:t>[7] </a:t>
            </a:r>
            <a:r>
              <a:rPr lang="en-US" sz="1400" dirty="0">
                <a:effectLst/>
                <a:latin typeface="Times New Roman" panose="02020603050405020304" pitchFamily="18" charset="0"/>
                <a:ea typeface="SimSun" panose="02010600030101010101" pitchFamily="2" charset="-122"/>
              </a:rPr>
              <a:t>A. Castillo, S. </a:t>
            </a:r>
            <a:r>
              <a:rPr lang="en-US" sz="1400" dirty="0" err="1">
                <a:effectLst/>
                <a:latin typeface="Times New Roman" panose="02020603050405020304" pitchFamily="18" charset="0"/>
                <a:ea typeface="SimSun" panose="02010600030101010101" pitchFamily="2" charset="-122"/>
              </a:rPr>
              <a:t>Tabik</a:t>
            </a:r>
            <a:r>
              <a:rPr lang="en-US" sz="1400" dirty="0">
                <a:effectLst/>
                <a:latin typeface="Times New Roman" panose="02020603050405020304" pitchFamily="18" charset="0"/>
                <a:ea typeface="SimSun" panose="02010600030101010101" pitchFamily="2" charset="-122"/>
              </a:rPr>
              <a:t>, F. Perez, R. Olmos, and F. Herrera, ´ “Brightness guided preprocessing for automatic cold steel weapon detection in surveillance videos with deep learning,” Neurocomputing, vol. 330, pp. 151–161, 2019.</a:t>
            </a:r>
            <a:endParaRPr lang="en-IN" sz="1400" dirty="0">
              <a:solidFill>
                <a:schemeClr val="tx1"/>
              </a:solidFill>
              <a:latin typeface="arial" panose="020B0604020202020204" pitchFamily="34" charset="0"/>
            </a:endParaRPr>
          </a:p>
          <a:p>
            <a:pPr marL="228600" indent="-185102">
              <a:buSzPct val="64285"/>
            </a:pPr>
            <a:r>
              <a:rPr lang="en-IN" sz="1400" dirty="0">
                <a:solidFill>
                  <a:schemeClr val="tx1"/>
                </a:solidFill>
                <a:latin typeface="arial" panose="020B0604020202020204" pitchFamily="34" charset="0"/>
              </a:rPr>
              <a:t>[8] </a:t>
            </a:r>
            <a:r>
              <a:rPr lang="en-US" sz="1400" dirty="0">
                <a:effectLst/>
                <a:latin typeface="Times New Roman" panose="02020603050405020304" pitchFamily="18" charset="0"/>
                <a:ea typeface="SimSun" panose="02010600030101010101" pitchFamily="2" charset="-122"/>
              </a:rPr>
              <a:t>G. L. Hung, M. S. B. </a:t>
            </a:r>
            <a:r>
              <a:rPr lang="en-US" sz="1400" dirty="0" err="1">
                <a:effectLst/>
                <a:latin typeface="Times New Roman" panose="02020603050405020304" pitchFamily="18" charset="0"/>
                <a:ea typeface="SimSun" panose="02010600030101010101" pitchFamily="2" charset="-122"/>
              </a:rPr>
              <a:t>Sahimi</a:t>
            </a:r>
            <a:r>
              <a:rPr lang="en-US" sz="1400" dirty="0">
                <a:effectLst/>
                <a:latin typeface="Times New Roman" panose="02020603050405020304" pitchFamily="18" charset="0"/>
                <a:ea typeface="SimSun" panose="02010600030101010101" pitchFamily="2" charset="-122"/>
              </a:rPr>
              <a:t>, H. Samma, T. A. </a:t>
            </a:r>
            <a:r>
              <a:rPr lang="en-US" sz="1400" dirty="0" err="1">
                <a:effectLst/>
                <a:latin typeface="Times New Roman" panose="02020603050405020304" pitchFamily="18" charset="0"/>
                <a:ea typeface="SimSun" panose="02010600030101010101" pitchFamily="2" charset="-122"/>
              </a:rPr>
              <a:t>Almohamad</a:t>
            </a:r>
            <a:r>
              <a:rPr lang="en-US" sz="1400" dirty="0">
                <a:effectLst/>
                <a:latin typeface="Times New Roman" panose="02020603050405020304" pitchFamily="18" charset="0"/>
                <a:ea typeface="SimSun" panose="02010600030101010101" pitchFamily="2" charset="-122"/>
              </a:rPr>
              <a:t> and B. </a:t>
            </a:r>
            <a:r>
              <a:rPr lang="en-US" sz="1400" dirty="0" err="1">
                <a:effectLst/>
                <a:latin typeface="Times New Roman" panose="02020603050405020304" pitchFamily="18" charset="0"/>
                <a:ea typeface="SimSun" panose="02010600030101010101" pitchFamily="2" charset="-122"/>
              </a:rPr>
              <a:t>Lahasan</a:t>
            </a:r>
            <a:r>
              <a:rPr lang="en-US" sz="1400" dirty="0">
                <a:effectLst/>
                <a:latin typeface="Times New Roman" panose="02020603050405020304" pitchFamily="18" charset="0"/>
                <a:ea typeface="SimSun" panose="02010600030101010101" pitchFamily="2" charset="-122"/>
              </a:rPr>
              <a:t>, “Faster R-CNN deep learning model for pedestrian detection from drone images,” SN Computer Science, vol. 1, no. 2, pp. 1–9, 2020.</a:t>
            </a:r>
            <a:endParaRPr lang="en-IN" sz="1400" dirty="0">
              <a:solidFill>
                <a:schemeClr val="tx1"/>
              </a:solidFill>
              <a:latin typeface="arial" panose="020B0604020202020204" pitchFamily="34" charset="0"/>
            </a:endParaRPr>
          </a:p>
          <a:p>
            <a:pPr marL="228600" lvl="0" indent="-185102" algn="l" rtl="0">
              <a:lnSpc>
                <a:spcPct val="90000"/>
              </a:lnSpc>
              <a:spcBef>
                <a:spcPts val="1000"/>
              </a:spcBef>
              <a:spcAft>
                <a:spcPts val="0"/>
              </a:spcAft>
              <a:buSzPct val="64285"/>
              <a:buChar char="•"/>
            </a:pPr>
            <a:r>
              <a:rPr lang="en-IN" sz="1400" dirty="0">
                <a:solidFill>
                  <a:schemeClr val="tx1"/>
                </a:solidFill>
                <a:latin typeface="arial" panose="020B0604020202020204" pitchFamily="34" charset="0"/>
              </a:rPr>
              <a:t>[9] </a:t>
            </a:r>
            <a:r>
              <a:rPr lang="en-US" sz="1800" dirty="0">
                <a:effectLst/>
                <a:latin typeface="Times New Roman" panose="02020603050405020304" pitchFamily="18" charset="0"/>
                <a:ea typeface="SimSun" panose="02010600030101010101" pitchFamily="2" charset="-122"/>
              </a:rPr>
              <a:t>A. </a:t>
            </a:r>
            <a:r>
              <a:rPr lang="en-US" sz="1800" dirty="0" err="1">
                <a:effectLst/>
                <a:latin typeface="Times New Roman" panose="02020603050405020304" pitchFamily="18" charset="0"/>
                <a:ea typeface="SimSun" panose="02010600030101010101" pitchFamily="2" charset="-122"/>
              </a:rPr>
              <a:t>Egiazarov</a:t>
            </a:r>
            <a:r>
              <a:rPr lang="en-US" sz="1800" dirty="0">
                <a:effectLst/>
                <a:latin typeface="Times New Roman" panose="02020603050405020304" pitchFamily="18" charset="0"/>
                <a:ea typeface="SimSun" panose="02010600030101010101" pitchFamily="2" charset="-122"/>
              </a:rPr>
              <a:t>, V. </a:t>
            </a:r>
            <a:r>
              <a:rPr lang="en-US" sz="1800" dirty="0" err="1">
                <a:effectLst/>
                <a:latin typeface="Times New Roman" panose="02020603050405020304" pitchFamily="18" charset="0"/>
                <a:ea typeface="SimSun" panose="02010600030101010101" pitchFamily="2" charset="-122"/>
              </a:rPr>
              <a:t>Mavroeidis</a:t>
            </a:r>
            <a:r>
              <a:rPr lang="en-US" sz="1800" dirty="0">
                <a:effectLst/>
                <a:latin typeface="Times New Roman" panose="02020603050405020304" pitchFamily="18" charset="0"/>
                <a:ea typeface="SimSun" panose="02010600030101010101" pitchFamily="2" charset="-122"/>
              </a:rPr>
              <a:t>, F. M. </a:t>
            </a:r>
            <a:r>
              <a:rPr lang="en-US" sz="1800" dirty="0" err="1">
                <a:effectLst/>
                <a:latin typeface="Times New Roman" panose="02020603050405020304" pitchFamily="18" charset="0"/>
                <a:ea typeface="SimSun" panose="02010600030101010101" pitchFamily="2" charset="-122"/>
              </a:rPr>
              <a:t>Zennaro</a:t>
            </a:r>
            <a:r>
              <a:rPr lang="en-US" sz="1800" dirty="0">
                <a:effectLst/>
                <a:latin typeface="Times New Roman" panose="02020603050405020304" pitchFamily="18" charset="0"/>
                <a:ea typeface="SimSun" panose="02010600030101010101" pitchFamily="2" charset="-122"/>
              </a:rPr>
              <a:t> and K. </a:t>
            </a:r>
            <a:r>
              <a:rPr lang="en-US" sz="1800" dirty="0" err="1">
                <a:effectLst/>
                <a:latin typeface="Times New Roman" panose="02020603050405020304" pitchFamily="18" charset="0"/>
                <a:ea typeface="SimSun" panose="02010600030101010101" pitchFamily="2" charset="-122"/>
              </a:rPr>
              <a:t>Vishi</a:t>
            </a:r>
            <a:r>
              <a:rPr lang="en-US" sz="1800" dirty="0">
                <a:effectLst/>
                <a:latin typeface="Times New Roman" panose="02020603050405020304" pitchFamily="18" charset="0"/>
                <a:ea typeface="SimSun" panose="02010600030101010101" pitchFamily="2" charset="-122"/>
              </a:rPr>
              <a:t>, “Firearm detection and segmentation using an ensemble of semantic neural networks,” in European Intelligence and Security Informatics Conf., Norway, USA, pp. 70–77, 2020.</a:t>
            </a:r>
            <a:endParaRPr lang="en-IN" sz="1400" dirty="0">
              <a:solidFill>
                <a:schemeClr val="tx1"/>
              </a:solidFill>
              <a:latin typeface="arial" panose="020B0604020202020204" pitchFamily="34" charset="0"/>
            </a:endParaRPr>
          </a:p>
          <a:p>
            <a:pPr marL="228600" lvl="0" indent="-185102" algn="l" rtl="0">
              <a:lnSpc>
                <a:spcPct val="90000"/>
              </a:lnSpc>
              <a:spcBef>
                <a:spcPts val="1000"/>
              </a:spcBef>
              <a:spcAft>
                <a:spcPts val="0"/>
              </a:spcAft>
              <a:buSzPct val="64285"/>
              <a:buChar char="•"/>
            </a:pPr>
            <a:r>
              <a:rPr lang="en-IN" sz="1400" dirty="0">
                <a:solidFill>
                  <a:schemeClr val="tx1"/>
                </a:solidFill>
                <a:latin typeface="arial" panose="020B0604020202020204" pitchFamily="34" charset="0"/>
              </a:rPr>
              <a:t>[10] </a:t>
            </a:r>
            <a:r>
              <a:rPr lang="en-US" sz="1800" dirty="0">
                <a:effectLst/>
                <a:latin typeface="Times New Roman" panose="02020603050405020304" pitchFamily="18" charset="0"/>
                <a:ea typeface="SimSun" panose="02010600030101010101" pitchFamily="2" charset="-122"/>
              </a:rPr>
              <a:t>M. </a:t>
            </a:r>
            <a:r>
              <a:rPr lang="en-US" sz="1800" dirty="0" err="1">
                <a:effectLst/>
                <a:latin typeface="Times New Roman" panose="02020603050405020304" pitchFamily="18" charset="0"/>
                <a:ea typeface="SimSun" panose="02010600030101010101" pitchFamily="2" charset="-122"/>
              </a:rPr>
              <a:t>Grega</a:t>
            </a:r>
            <a:r>
              <a:rPr lang="en-US" sz="1800" dirty="0">
                <a:effectLst/>
                <a:latin typeface="Times New Roman" panose="02020603050405020304" pitchFamily="18" charset="0"/>
                <a:ea typeface="SimSun" panose="02010600030101010101" pitchFamily="2" charset="-122"/>
              </a:rPr>
              <a:t>, A. </a:t>
            </a:r>
            <a:r>
              <a:rPr lang="en-US" sz="1800" dirty="0" err="1">
                <a:effectLst/>
                <a:latin typeface="Times New Roman" panose="02020603050405020304" pitchFamily="18" charset="0"/>
                <a:ea typeface="SimSun" panose="02010600030101010101" pitchFamily="2" charset="-122"/>
              </a:rPr>
              <a:t>Matiolanski</a:t>
            </a:r>
            <a:r>
              <a:rPr lang="en-US" sz="1800" dirty="0">
                <a:effectLst/>
                <a:latin typeface="Times New Roman" panose="02020603050405020304" pitchFamily="18" charset="0"/>
                <a:ea typeface="SimSun" panose="02010600030101010101" pitchFamily="2" charset="-122"/>
              </a:rPr>
              <a:t>, P. </a:t>
            </a:r>
            <a:r>
              <a:rPr lang="en-US" sz="1800" dirty="0" err="1">
                <a:effectLst/>
                <a:latin typeface="Times New Roman" panose="02020603050405020304" pitchFamily="18" charset="0"/>
                <a:ea typeface="SimSun" panose="02010600030101010101" pitchFamily="2" charset="-122"/>
              </a:rPr>
              <a:t>Guzik</a:t>
            </a:r>
            <a:r>
              <a:rPr lang="en-US" sz="1800" dirty="0">
                <a:effectLst/>
                <a:latin typeface="Times New Roman" panose="02020603050405020304" pitchFamily="18" charset="0"/>
                <a:ea typeface="SimSun" panose="02010600030101010101" pitchFamily="2" charset="-122"/>
              </a:rPr>
              <a:t>, and M. </a:t>
            </a:r>
            <a:r>
              <a:rPr lang="en-US" sz="1800" dirty="0" err="1">
                <a:effectLst/>
                <a:latin typeface="Times New Roman" panose="02020603050405020304" pitchFamily="18" charset="0"/>
                <a:ea typeface="SimSun" panose="02010600030101010101" pitchFamily="2" charset="-122"/>
              </a:rPr>
              <a:t>Leszczuk</a:t>
            </a:r>
            <a:r>
              <a:rPr lang="en-US" sz="1800" dirty="0">
                <a:effectLst/>
                <a:latin typeface="Times New Roman" panose="02020603050405020304" pitchFamily="18" charset="0"/>
                <a:ea typeface="SimSun" panose="02010600030101010101" pitchFamily="2" charset="-122"/>
              </a:rPr>
              <a:t>, “Automated detection of firearms and knives in a CCTV image,” Sensors, vol. 16, no. 1, p. 47, 2016.</a:t>
            </a:r>
            <a:endParaRPr sz="1400" dirty="0">
              <a:solidFill>
                <a:schemeClr val="tx1"/>
              </a:solidFill>
            </a:endParaRPr>
          </a:p>
          <a:p>
            <a:pPr marL="0" lvl="0" indent="0" algn="ctr" rtl="0">
              <a:lnSpc>
                <a:spcPct val="90000"/>
              </a:lnSpc>
              <a:spcBef>
                <a:spcPts val="640"/>
              </a:spcBef>
              <a:spcAft>
                <a:spcPts val="0"/>
              </a:spcAft>
              <a:buClr>
                <a:schemeClr val="dk1"/>
              </a:buClr>
              <a:buSzPct val="190760"/>
              <a:buNone/>
            </a:pPr>
            <a:endParaRPr sz="3050" dirty="0">
              <a:solidFill>
                <a:srgbClr val="FF0000"/>
              </a:solidFill>
            </a:endParaRPr>
          </a:p>
          <a:p>
            <a:pPr marL="228600" lvl="0" indent="-130810" algn="l" rtl="0">
              <a:lnSpc>
                <a:spcPct val="90000"/>
              </a:lnSpc>
              <a:spcBef>
                <a:spcPts val="1000"/>
              </a:spcBef>
              <a:spcAft>
                <a:spcPts val="0"/>
              </a:spcAft>
              <a:buClr>
                <a:schemeClr val="dk1"/>
              </a:buClr>
              <a:buSzPct val="91803"/>
              <a:buNone/>
            </a:pPr>
            <a:endParaRPr sz="3050" dirty="0"/>
          </a:p>
        </p:txBody>
      </p:sp>
      <p:pic>
        <p:nvPicPr>
          <p:cNvPr id="2" name="Google Shape;109;p16">
            <a:extLst>
              <a:ext uri="{FF2B5EF4-FFF2-40B4-BE49-F238E27FC236}">
                <a16:creationId xmlns:a16="http://schemas.microsoft.com/office/drawing/2014/main" id="{A1BD8E57-C5E8-B439-0D13-2D3DC471AA20}"/>
              </a:ext>
            </a:extLst>
          </p:cNvPr>
          <p:cNvPicPr preferRelativeResize="0"/>
          <p:nvPr/>
        </p:nvPicPr>
        <p:blipFill rotWithShape="1">
          <a:blip r:embed="rId3">
            <a:alphaModFix/>
          </a:blip>
          <a:srcRect/>
          <a:stretch/>
        </p:blipFill>
        <p:spPr>
          <a:xfrm>
            <a:off x="228600" y="553353"/>
            <a:ext cx="2237740" cy="7550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body" idx="1"/>
          </p:nvPr>
        </p:nvSpPr>
        <p:spPr>
          <a:xfrm>
            <a:off x="745732" y="2239766"/>
            <a:ext cx="9970759" cy="188196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9600"/>
              <a:buNone/>
            </a:pPr>
            <a:r>
              <a:rPr lang="en-IN" sz="4000" dirty="0"/>
              <a:t>Thank You!</a:t>
            </a:r>
            <a:endParaRP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p:nvPr/>
        </p:nvSpPr>
        <p:spPr>
          <a:xfrm>
            <a:off x="1981200" y="26972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IN" sz="4400">
                <a:solidFill>
                  <a:schemeClr val="dk1"/>
                </a:solidFill>
                <a:latin typeface="Calibri"/>
                <a:ea typeface="Calibri"/>
                <a:cs typeface="Calibri"/>
                <a:sym typeface="Calibri"/>
              </a:rPr>
              <a:t>Introduction</a:t>
            </a:r>
            <a:endParaRPr sz="4400">
              <a:solidFill>
                <a:schemeClr val="dk1"/>
              </a:solidFill>
              <a:latin typeface="Calibri"/>
              <a:ea typeface="Calibri"/>
              <a:cs typeface="Calibri"/>
              <a:sym typeface="Calibri"/>
            </a:endParaRPr>
          </a:p>
        </p:txBody>
      </p:sp>
      <p:sp>
        <p:nvSpPr>
          <p:cNvPr id="108" name="Google Shape;108;p16"/>
          <p:cNvSpPr txBox="1"/>
          <p:nvPr/>
        </p:nvSpPr>
        <p:spPr>
          <a:xfrm>
            <a:off x="893459" y="1633356"/>
            <a:ext cx="10827485" cy="4913360"/>
          </a:xfrm>
          <a:prstGeom prst="rect">
            <a:avLst/>
          </a:prstGeom>
          <a:noFill/>
          <a:ln>
            <a:noFill/>
          </a:ln>
        </p:spPr>
        <p:txBody>
          <a:bodyPr spcFirstLastPara="1" wrap="square" lIns="91425" tIns="45700" rIns="91425" bIns="45700" anchor="t" anchorCtr="0">
            <a:normAutofit fontScale="77500" lnSpcReduction="20000"/>
          </a:bodyPr>
          <a:lstStyle/>
          <a:p>
            <a:pPr marL="457200" marR="0" lvl="0" indent="0" algn="l" rtl="0">
              <a:lnSpc>
                <a:spcPct val="90000"/>
              </a:lnSpc>
              <a:spcBef>
                <a:spcPts val="1000"/>
              </a:spcBef>
              <a:spcAft>
                <a:spcPts val="0"/>
              </a:spcAft>
              <a:buNone/>
            </a:pPr>
            <a:endParaRPr lang="en-US" sz="2800" i="0" dirty="0">
              <a:solidFill>
                <a:schemeClr val="tx1"/>
              </a:solidFill>
              <a:effectLst/>
              <a:latin typeface="arial" panose="020B0604020202020204" pitchFamily="34" charset="0"/>
            </a:endParaRPr>
          </a:p>
          <a:p>
            <a:pPr marL="457200" marR="0" lvl="0" indent="0" algn="l" rtl="0">
              <a:lnSpc>
                <a:spcPct val="120000"/>
              </a:lnSpc>
              <a:spcBef>
                <a:spcPts val="1000"/>
              </a:spcBef>
              <a:spcAft>
                <a:spcPts val="0"/>
              </a:spcAft>
              <a:buNone/>
            </a:pPr>
            <a:r>
              <a:rPr lang="en-US" sz="3000" i="0" dirty="0">
                <a:solidFill>
                  <a:schemeClr val="tx1"/>
                </a:solidFill>
                <a:effectLst/>
                <a:latin typeface="arial" panose="020B0604020202020204" pitchFamily="34" charset="0"/>
              </a:rPr>
              <a:t>We humans easily identify the objects from the images in real-time, but in the case of algorithms, it's a bit complicated before CNN. CNN was brought by Alex net in 2012, and after that, most things have changed from that time. Many enhancements have happened, and thus we can say that today's machines are faster and more accurate than humans. Security has always been a main concern in every domain and due to the rise in crime rate in major big cities and lonely areas. Abnormal detection and monitoring have major applications of computer vision to counter various problems. Due to the growing demand in protection of safety, security and personal so deployment of surveillance in video systems can recognize the events happening and plays and important role in intelligence monitoring.</a:t>
            </a:r>
            <a:endParaRPr sz="3000" dirty="0">
              <a:solidFill>
                <a:schemeClr val="tx1"/>
              </a:solidFill>
              <a:latin typeface="Calibri"/>
              <a:ea typeface="Calibri"/>
              <a:cs typeface="Calibri"/>
              <a:sym typeface="Calibri"/>
            </a:endParaRPr>
          </a:p>
        </p:txBody>
      </p:sp>
      <p:pic>
        <p:nvPicPr>
          <p:cNvPr id="109" name="Google Shape;109;p16"/>
          <p:cNvPicPr preferRelativeResize="0"/>
          <p:nvPr/>
        </p:nvPicPr>
        <p:blipFill rotWithShape="1">
          <a:blip r:embed="rId3">
            <a:alphaModFix/>
          </a:blip>
          <a:srcRect/>
          <a:stretch/>
        </p:blipFill>
        <p:spPr>
          <a:xfrm>
            <a:off x="228600" y="553353"/>
            <a:ext cx="2237740" cy="7550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p:nvPr/>
        </p:nvSpPr>
        <p:spPr>
          <a:xfrm>
            <a:off x="1981200" y="311284"/>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IN" sz="3200" dirty="0">
                <a:solidFill>
                  <a:schemeClr val="dk1"/>
                </a:solidFill>
                <a:latin typeface="Calibri"/>
                <a:ea typeface="Calibri"/>
                <a:cs typeface="Calibri"/>
                <a:sym typeface="Calibri"/>
              </a:rPr>
              <a:t>Motivation</a:t>
            </a:r>
            <a:endParaRPr sz="3200" dirty="0">
              <a:solidFill>
                <a:schemeClr val="dk1"/>
              </a:solidFill>
              <a:latin typeface="Calibri"/>
              <a:ea typeface="Calibri"/>
              <a:cs typeface="Calibri"/>
              <a:sym typeface="Calibri"/>
            </a:endParaRPr>
          </a:p>
        </p:txBody>
      </p:sp>
      <p:sp>
        <p:nvSpPr>
          <p:cNvPr id="108" name="Google Shape;108;p16"/>
          <p:cNvSpPr txBox="1"/>
          <p:nvPr/>
        </p:nvSpPr>
        <p:spPr>
          <a:xfrm>
            <a:off x="893460" y="1633356"/>
            <a:ext cx="11014522" cy="4781299"/>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1000"/>
              </a:spcBef>
              <a:spcAft>
                <a:spcPts val="0"/>
              </a:spcAft>
              <a:buNone/>
            </a:pPr>
            <a:endParaRPr lang="en-US" sz="1800" i="0" dirty="0">
              <a:solidFill>
                <a:schemeClr val="tx1"/>
              </a:solidFill>
              <a:effectLst/>
              <a:latin typeface="Arial" panose="020B0604020202020204" pitchFamily="34" charset="0"/>
              <a:cs typeface="Arial" panose="020B0604020202020204" pitchFamily="34" charset="0"/>
            </a:endParaRPr>
          </a:p>
          <a:p>
            <a:pPr algn="just"/>
            <a:r>
              <a:rPr lang="en-US" sz="1800" b="0" i="0" dirty="0">
                <a:solidFill>
                  <a:srgbClr val="222222"/>
                </a:solidFill>
                <a:effectLst/>
                <a:latin typeface="Arial" panose="020B0604020202020204" pitchFamily="34" charset="0"/>
                <a:cs typeface="Arial" panose="020B0604020202020204" pitchFamily="34" charset="0"/>
              </a:rPr>
              <a:t>The reason and motivation behind this work is to detect various weapons in real time, thus reducing the incidents. These incidents can be controlled using an early alarm system by alerting the operators and concerned authorities so that action can be taken immediately.</a:t>
            </a:r>
          </a:p>
          <a:p>
            <a:pPr algn="just"/>
            <a:endParaRPr lang="en-US" sz="1800" b="0" i="0" dirty="0">
              <a:solidFill>
                <a:srgbClr val="222222"/>
              </a:solidFill>
              <a:effectLst/>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In most current surveillance systems, monitoring depends on the existence of a human element. This makes monitoring a very challenging task. In addition, it is labor-intensive and prone to errors. These traditional systems have many problems such as weak security, low intelligence, high cost, and poor stability. Most of these systems are based on human operators. It is difficult for these operators to watch and analyze all the dangerous situations, especially with the long observation periods and many cameras. So, it is necessary to review our surveillance system again with the knowledge of new technology. we should prepare and prevent the dangers and not repair and repent the wounds, One way to reduce this kind of violence is prevention via early detection so that the security agents or policemen can act. One innovative solution to this problem is to equip surveillance or control cameras with an accurate automatic weapon detection alert system.</a:t>
            </a:r>
          </a:p>
          <a:p>
            <a:pPr algn="just"/>
            <a:endParaRPr lang="en-US" sz="1800" b="0" i="0" dirty="0">
              <a:solidFill>
                <a:srgbClr val="222222"/>
              </a:solidFill>
              <a:effectLst/>
              <a:latin typeface="Arial" panose="020B0604020202020204" pitchFamily="34" charset="0"/>
              <a:cs typeface="Arial" panose="020B0604020202020204" pitchFamily="34" charset="0"/>
            </a:endParaRPr>
          </a:p>
          <a:p>
            <a:pPr algn="just"/>
            <a:endParaRPr lang="en-US" sz="1800" b="0" i="0" dirty="0">
              <a:solidFill>
                <a:srgbClr val="222222"/>
              </a:solidFill>
              <a:effectLst/>
              <a:latin typeface="Arial" panose="020B0604020202020204" pitchFamily="34" charset="0"/>
              <a:cs typeface="Arial" panose="020B0604020202020204" pitchFamily="34" charset="0"/>
            </a:endParaRPr>
          </a:p>
        </p:txBody>
      </p:sp>
      <p:pic>
        <p:nvPicPr>
          <p:cNvPr id="109" name="Google Shape;109;p16"/>
          <p:cNvPicPr preferRelativeResize="0"/>
          <p:nvPr/>
        </p:nvPicPr>
        <p:blipFill rotWithShape="1">
          <a:blip r:embed="rId3">
            <a:alphaModFix/>
          </a:blip>
          <a:srcRect/>
          <a:stretch/>
        </p:blipFill>
        <p:spPr>
          <a:xfrm>
            <a:off x="228600" y="553353"/>
            <a:ext cx="2237740" cy="755015"/>
          </a:xfrm>
          <a:prstGeom prst="rect">
            <a:avLst/>
          </a:prstGeom>
          <a:noFill/>
          <a:ln>
            <a:noFill/>
          </a:ln>
        </p:spPr>
      </p:pic>
    </p:spTree>
    <p:extLst>
      <p:ext uri="{BB962C8B-B14F-4D97-AF65-F5344CB8AC3E}">
        <p14:creationId xmlns:p14="http://schemas.microsoft.com/office/powerpoint/2010/main" val="137304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838200" y="714629"/>
            <a:ext cx="10515600" cy="1244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sz="3200" dirty="0"/>
              <a:t>Innovation idea of the project</a:t>
            </a:r>
            <a:endParaRPr sz="3200" dirty="0"/>
          </a:p>
        </p:txBody>
      </p:sp>
      <p:sp>
        <p:nvSpPr>
          <p:cNvPr id="121" name="Google Shape;121;p18"/>
          <p:cNvSpPr txBox="1">
            <a:spLocks noGrp="1"/>
          </p:cNvSpPr>
          <p:nvPr>
            <p:ph type="body" idx="1"/>
          </p:nvPr>
        </p:nvSpPr>
        <p:spPr>
          <a:xfrm>
            <a:off x="838200" y="2118049"/>
            <a:ext cx="10515600" cy="4025322"/>
          </a:xfrm>
          <a:prstGeom prst="rect">
            <a:avLst/>
          </a:prstGeom>
          <a:noFill/>
          <a:ln>
            <a:noFill/>
          </a:ln>
        </p:spPr>
        <p:txBody>
          <a:bodyPr spcFirstLastPara="1" wrap="square" lIns="91425" tIns="45700" rIns="91425" bIns="45700" anchor="t" anchorCtr="0">
            <a:normAutofit/>
          </a:bodyPr>
          <a:lstStyle/>
          <a:p>
            <a:pPr marL="436880" indent="-285750">
              <a:buSzPts val="2800"/>
            </a:pPr>
            <a:r>
              <a:rPr lang="en-US" sz="2400" b="0" i="0" dirty="0">
                <a:solidFill>
                  <a:srgbClr val="333333"/>
                </a:solidFill>
                <a:effectLst/>
                <a:latin typeface="+mj-lt"/>
              </a:rPr>
              <a:t>Security is always a main concern in every domain, due to a rise in crime rate in a crowded event or suspicious lonely areas. Abnormal detection and monitoring have major applications of computer vision to tackle various problems.</a:t>
            </a:r>
          </a:p>
          <a:p>
            <a:pPr marL="436880" indent="-285750">
              <a:buSzPts val="2800"/>
            </a:pPr>
            <a:r>
              <a:rPr lang="en-US" sz="2400" b="0" i="0" dirty="0">
                <a:solidFill>
                  <a:srgbClr val="333333"/>
                </a:solidFill>
                <a:effectLst/>
                <a:latin typeface="+mj-lt"/>
              </a:rPr>
              <a:t> Due to growing demand in the protection of safety, security and personal properties, needs and deployment of video surveillance systems can recognize and interpret the scene and anomaly events play a vital role in intelligence monitoring.</a:t>
            </a:r>
            <a:endParaRPr lang="en-US" sz="2400" dirty="0">
              <a:latin typeface="+mj-lt"/>
            </a:endParaRPr>
          </a:p>
        </p:txBody>
      </p:sp>
      <p:pic>
        <p:nvPicPr>
          <p:cNvPr id="2" name="Google Shape;109;p16">
            <a:extLst>
              <a:ext uri="{FF2B5EF4-FFF2-40B4-BE49-F238E27FC236}">
                <a16:creationId xmlns:a16="http://schemas.microsoft.com/office/drawing/2014/main" id="{3A497E6A-3489-D8F1-6020-008B32E1C8E4}"/>
              </a:ext>
            </a:extLst>
          </p:cNvPr>
          <p:cNvPicPr preferRelativeResize="0"/>
          <p:nvPr/>
        </p:nvPicPr>
        <p:blipFill rotWithShape="1">
          <a:blip r:embed="rId3">
            <a:alphaModFix/>
          </a:blip>
          <a:srcRect/>
          <a:stretch/>
        </p:blipFill>
        <p:spPr>
          <a:xfrm>
            <a:off x="228600" y="553353"/>
            <a:ext cx="2237740" cy="755015"/>
          </a:xfrm>
          <a:prstGeom prst="rect">
            <a:avLst/>
          </a:prstGeom>
          <a:noFill/>
          <a:ln>
            <a:noFill/>
          </a:ln>
        </p:spPr>
      </p:pic>
    </p:spTree>
    <p:extLst>
      <p:ext uri="{BB962C8B-B14F-4D97-AF65-F5344CB8AC3E}">
        <p14:creationId xmlns:p14="http://schemas.microsoft.com/office/powerpoint/2010/main" val="126732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838200" y="714629"/>
            <a:ext cx="10515600" cy="1244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sz="3200" dirty="0"/>
              <a:t>Objectives of the project</a:t>
            </a:r>
            <a:endParaRPr sz="3200" dirty="0"/>
          </a:p>
        </p:txBody>
      </p:sp>
      <p:sp>
        <p:nvSpPr>
          <p:cNvPr id="121" name="Google Shape;121;p18"/>
          <p:cNvSpPr txBox="1">
            <a:spLocks noGrp="1"/>
          </p:cNvSpPr>
          <p:nvPr>
            <p:ph type="body" idx="1"/>
          </p:nvPr>
        </p:nvSpPr>
        <p:spPr>
          <a:xfrm>
            <a:off x="838200" y="2118049"/>
            <a:ext cx="10280073" cy="3749351"/>
          </a:xfrm>
          <a:prstGeom prst="rect">
            <a:avLst/>
          </a:prstGeom>
          <a:noFill/>
          <a:ln>
            <a:noFill/>
          </a:ln>
        </p:spPr>
        <p:txBody>
          <a:bodyPr spcFirstLastPara="1" wrap="square" lIns="91425" tIns="45700" rIns="91425" bIns="45700" anchor="t" anchorCtr="0">
            <a:normAutofit fontScale="92500"/>
          </a:bodyPr>
          <a:lstStyle/>
          <a:p>
            <a:pPr marL="436880" indent="-285750">
              <a:buSzPts val="2800"/>
            </a:pPr>
            <a:r>
              <a:rPr lang="en-US" sz="2400" b="0" i="0" dirty="0">
                <a:solidFill>
                  <a:srgbClr val="202124"/>
                </a:solidFill>
                <a:effectLst/>
                <a:latin typeface="+mn-lt"/>
                <a:ea typeface="Calibri" panose="020F0502020204030204" pitchFamily="34" charset="0"/>
                <a:cs typeface="Calibri" panose="020F0502020204030204" pitchFamily="34" charset="0"/>
              </a:rPr>
              <a:t>An automatic weapon detection system can </a:t>
            </a:r>
            <a:r>
              <a:rPr lang="en-US" sz="2400" i="0" dirty="0">
                <a:solidFill>
                  <a:srgbClr val="202124"/>
                </a:solidFill>
                <a:effectLst/>
                <a:latin typeface="+mn-lt"/>
                <a:ea typeface="Calibri" panose="020F0502020204030204" pitchFamily="34" charset="0"/>
                <a:cs typeface="Calibri" panose="020F0502020204030204" pitchFamily="34" charset="0"/>
              </a:rPr>
              <a:t>provide the early detection of potentially violent situations </a:t>
            </a:r>
            <a:r>
              <a:rPr lang="en-US" sz="2400" b="0" i="0" dirty="0">
                <a:solidFill>
                  <a:srgbClr val="202124"/>
                </a:solidFill>
                <a:effectLst/>
                <a:latin typeface="+mn-lt"/>
                <a:ea typeface="Calibri" panose="020F0502020204030204" pitchFamily="34" charset="0"/>
                <a:cs typeface="Calibri" panose="020F0502020204030204" pitchFamily="34" charset="0"/>
              </a:rPr>
              <a:t>that is of paramount importance for citizens security. One way to prevent these situations is by detecting the presence of dangerous objects such as handguns in surveillance videos.</a:t>
            </a:r>
            <a:endParaRPr lang="en-US" sz="2400" dirty="0">
              <a:latin typeface="+mn-lt"/>
              <a:ea typeface="Calibri" panose="020F0502020204030204" pitchFamily="34" charset="0"/>
              <a:cs typeface="Calibri" panose="020F0502020204030204" pitchFamily="34" charset="0"/>
            </a:endParaRPr>
          </a:p>
          <a:p>
            <a:pPr marL="436880" indent="-285750">
              <a:buSzPts val="2800"/>
            </a:pPr>
            <a:r>
              <a:rPr lang="en-US" sz="2400" dirty="0">
                <a:solidFill>
                  <a:srgbClr val="292929"/>
                </a:solidFill>
                <a:latin typeface="+mn-lt"/>
              </a:rPr>
              <a:t>In order to train the object detector we need to supervise the learning with box annotations. We draw a box around each object that we want the detector to see and label it with a class that the detector would predict. There are various tools available to do the labelling </a:t>
            </a:r>
            <a:r>
              <a:rPr lang="en-US" sz="2400" dirty="0" err="1">
                <a:solidFill>
                  <a:srgbClr val="292929"/>
                </a:solidFill>
                <a:latin typeface="+mn-lt"/>
              </a:rPr>
              <a:t>eg</a:t>
            </a:r>
            <a:r>
              <a:rPr lang="en-US" sz="2400" dirty="0">
                <a:solidFill>
                  <a:srgbClr val="292929"/>
                </a:solidFill>
                <a:latin typeface="+mn-lt"/>
              </a:rPr>
              <a:t>: </a:t>
            </a:r>
            <a:r>
              <a:rPr lang="en-US" sz="2400" dirty="0" err="1">
                <a:solidFill>
                  <a:srgbClr val="292929"/>
                </a:solidFill>
                <a:latin typeface="+mn-lt"/>
              </a:rPr>
              <a:t>LabelImg</a:t>
            </a:r>
            <a:r>
              <a:rPr lang="en-US" sz="2400" dirty="0">
                <a:solidFill>
                  <a:srgbClr val="292929"/>
                </a:solidFill>
                <a:latin typeface="+mn-lt"/>
              </a:rPr>
              <a:t>. The YOLO model is then installed for object detection and the images are then inputted for the detection and the output is produced.</a:t>
            </a:r>
            <a:endParaRPr lang="en-US" sz="2400" dirty="0">
              <a:latin typeface="+mn-lt"/>
            </a:endParaRPr>
          </a:p>
        </p:txBody>
      </p:sp>
      <p:pic>
        <p:nvPicPr>
          <p:cNvPr id="2" name="Google Shape;109;p16">
            <a:extLst>
              <a:ext uri="{FF2B5EF4-FFF2-40B4-BE49-F238E27FC236}">
                <a16:creationId xmlns:a16="http://schemas.microsoft.com/office/drawing/2014/main" id="{3A497E6A-3489-D8F1-6020-008B32E1C8E4}"/>
              </a:ext>
            </a:extLst>
          </p:cNvPr>
          <p:cNvPicPr preferRelativeResize="0"/>
          <p:nvPr/>
        </p:nvPicPr>
        <p:blipFill rotWithShape="1">
          <a:blip r:embed="rId3">
            <a:alphaModFix/>
          </a:blip>
          <a:srcRect/>
          <a:stretch/>
        </p:blipFill>
        <p:spPr>
          <a:xfrm>
            <a:off x="228600" y="553353"/>
            <a:ext cx="2237740" cy="755015"/>
          </a:xfrm>
          <a:prstGeom prst="rect">
            <a:avLst/>
          </a:prstGeom>
          <a:noFill/>
          <a:ln>
            <a:noFill/>
          </a:ln>
        </p:spPr>
      </p:pic>
    </p:spTree>
    <p:extLst>
      <p:ext uri="{BB962C8B-B14F-4D97-AF65-F5344CB8AC3E}">
        <p14:creationId xmlns:p14="http://schemas.microsoft.com/office/powerpoint/2010/main" val="130103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838200" y="727363"/>
            <a:ext cx="10515600" cy="123206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br>
              <a:rPr lang="en-IN" dirty="0"/>
            </a:br>
            <a:br>
              <a:rPr lang="en-IN" dirty="0"/>
            </a:br>
            <a:r>
              <a:rPr lang="en-IN" sz="3600" dirty="0"/>
              <a:t>Challenges and limitations in existing</a:t>
            </a:r>
            <a:r>
              <a:rPr lang="en-IN" sz="3600" b="1" dirty="0"/>
              <a:t> </a:t>
            </a:r>
            <a:r>
              <a:rPr lang="en-IN" sz="3600" dirty="0"/>
              <a:t>systems</a:t>
            </a:r>
            <a:br>
              <a:rPr lang="en-IN" sz="4000" dirty="0"/>
            </a:br>
            <a:endParaRPr sz="4000" dirty="0"/>
          </a:p>
        </p:txBody>
      </p:sp>
      <p:sp>
        <p:nvSpPr>
          <p:cNvPr id="121" name="Google Shape;121;p18"/>
          <p:cNvSpPr txBox="1">
            <a:spLocks noGrp="1"/>
          </p:cNvSpPr>
          <p:nvPr>
            <p:ph type="body" idx="1"/>
          </p:nvPr>
        </p:nvSpPr>
        <p:spPr>
          <a:xfrm>
            <a:off x="838200" y="2118049"/>
            <a:ext cx="10106891" cy="3361424"/>
          </a:xfrm>
          <a:prstGeom prst="rect">
            <a:avLst/>
          </a:prstGeom>
          <a:noFill/>
          <a:ln>
            <a:noFill/>
          </a:ln>
        </p:spPr>
        <p:txBody>
          <a:bodyPr spcFirstLastPara="1" wrap="square" lIns="91425" tIns="45700" rIns="91425" bIns="45700" anchor="t" anchorCtr="0">
            <a:normAutofit/>
          </a:bodyPr>
          <a:lstStyle/>
          <a:p>
            <a:pPr marL="436880" indent="-285750">
              <a:buSzPts val="2800"/>
            </a:pPr>
            <a:r>
              <a:rPr lang="en-US" sz="2000" dirty="0">
                <a:latin typeface="+mj-lt"/>
              </a:rPr>
              <a:t>The cost of maintenance and installation would be high and also keeping security personnel 24x7 will make them fatigue.</a:t>
            </a:r>
          </a:p>
          <a:p>
            <a:pPr marL="436880" indent="-285750">
              <a:buSzPts val="2800"/>
            </a:pPr>
            <a:r>
              <a:rPr lang="en-US" sz="2000" dirty="0">
                <a:latin typeface="+mj-lt"/>
              </a:rPr>
              <a:t>One of the challenges in this system is detecting the objects that are small size. This is because of the design of the anchor boxes.</a:t>
            </a:r>
          </a:p>
          <a:p>
            <a:pPr marL="436880" indent="-285750">
              <a:buSzPts val="2800"/>
            </a:pPr>
            <a:r>
              <a:rPr lang="en-US" sz="2000" dirty="0">
                <a:latin typeface="+mj-lt"/>
              </a:rPr>
              <a:t>A challenge for devices with limited resources as due to the models high memory requirements. To run the systems larger amount of memory is needed.</a:t>
            </a:r>
          </a:p>
        </p:txBody>
      </p:sp>
      <p:pic>
        <p:nvPicPr>
          <p:cNvPr id="2" name="Google Shape;109;p16">
            <a:extLst>
              <a:ext uri="{FF2B5EF4-FFF2-40B4-BE49-F238E27FC236}">
                <a16:creationId xmlns:a16="http://schemas.microsoft.com/office/drawing/2014/main" id="{3A497E6A-3489-D8F1-6020-008B32E1C8E4}"/>
              </a:ext>
            </a:extLst>
          </p:cNvPr>
          <p:cNvPicPr preferRelativeResize="0"/>
          <p:nvPr/>
        </p:nvPicPr>
        <p:blipFill rotWithShape="1">
          <a:blip r:embed="rId3">
            <a:alphaModFix/>
          </a:blip>
          <a:srcRect/>
          <a:stretch/>
        </p:blipFill>
        <p:spPr>
          <a:xfrm>
            <a:off x="228600" y="400954"/>
            <a:ext cx="2126673" cy="7281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838200" y="1204413"/>
            <a:ext cx="10515600" cy="5590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sz="3200" dirty="0"/>
              <a:t>Scope and application of the project</a:t>
            </a:r>
            <a:endParaRPr sz="3200" dirty="0"/>
          </a:p>
        </p:txBody>
      </p:sp>
      <p:sp>
        <p:nvSpPr>
          <p:cNvPr id="121" name="Google Shape;121;p18"/>
          <p:cNvSpPr txBox="1">
            <a:spLocks noGrp="1"/>
          </p:cNvSpPr>
          <p:nvPr>
            <p:ph type="body" idx="1"/>
          </p:nvPr>
        </p:nvSpPr>
        <p:spPr>
          <a:xfrm>
            <a:off x="838200" y="1959428"/>
            <a:ext cx="10515600" cy="4345219"/>
          </a:xfrm>
          <a:prstGeom prst="rect">
            <a:avLst/>
          </a:prstGeom>
          <a:noFill/>
          <a:ln>
            <a:noFill/>
          </a:ln>
        </p:spPr>
        <p:txBody>
          <a:bodyPr spcFirstLastPara="1" wrap="square" lIns="91425" tIns="45700" rIns="91425" bIns="45700" anchor="t" anchorCtr="0">
            <a:normAutofit lnSpcReduction="10000"/>
          </a:bodyPr>
          <a:lstStyle/>
          <a:p>
            <a:pPr marL="436880" indent="-285750">
              <a:buSzPts val="2800"/>
            </a:pPr>
            <a:r>
              <a:rPr lang="en-US" sz="2400" i="0" dirty="0">
                <a:solidFill>
                  <a:schemeClr val="tx1"/>
                </a:solidFill>
                <a:effectLst/>
                <a:latin typeface="+mj-lt"/>
                <a:ea typeface="Calibri" panose="020F0502020204030204" pitchFamily="34" charset="0"/>
                <a:cs typeface="Calibri" panose="020F0502020204030204" pitchFamily="34" charset="0"/>
              </a:rPr>
              <a:t>An Object detection is a computer vision technique that allows us to identify and locate objects in an image or video. With this kind of identification and localization, object detection can be used to count objects in a scene and determine and track their precise locations, all while accurately labeling them.</a:t>
            </a:r>
          </a:p>
          <a:p>
            <a:pPr marL="436880" indent="-285750">
              <a:buSzPts val="2800"/>
            </a:pPr>
            <a:r>
              <a:rPr lang="en-US" sz="2400" i="0" dirty="0">
                <a:solidFill>
                  <a:schemeClr val="tx1"/>
                </a:solidFill>
                <a:effectLst/>
                <a:latin typeface="+mj-lt"/>
                <a:ea typeface="Calibri" panose="020F0502020204030204" pitchFamily="34" charset="0"/>
                <a:cs typeface="Calibri" panose="020F0502020204030204" pitchFamily="34" charset="0"/>
              </a:rPr>
              <a:t>YOLO, an acronym for 'You only look once,' is an open-source software tool utilized for its efficient capability of detecting objects in a given image in real time. The YOLOv3  algorithm uses </a:t>
            </a:r>
            <a:r>
              <a:rPr lang="en-US" sz="2400" dirty="0">
                <a:solidFill>
                  <a:schemeClr val="tx1"/>
                </a:solidFill>
                <a:latin typeface="+mj-lt"/>
                <a:ea typeface="Calibri" panose="020F0502020204030204" pitchFamily="34" charset="0"/>
                <a:cs typeface="Calibri" panose="020F0502020204030204" pitchFamily="34" charset="0"/>
              </a:rPr>
              <a:t>Darknet</a:t>
            </a:r>
            <a:r>
              <a:rPr lang="en-US" sz="2400" i="0" dirty="0">
                <a:solidFill>
                  <a:schemeClr val="tx1"/>
                </a:solidFill>
                <a:effectLst/>
                <a:latin typeface="+mj-lt"/>
                <a:ea typeface="Calibri" panose="020F0502020204030204" pitchFamily="34" charset="0"/>
                <a:cs typeface="Calibri" panose="020F0502020204030204" pitchFamily="34" charset="0"/>
              </a:rPr>
              <a:t> to detect objects in an image.</a:t>
            </a:r>
          </a:p>
          <a:p>
            <a:pPr marL="436880" indent="-285750">
              <a:buSzPts val="2800"/>
            </a:pPr>
            <a:r>
              <a:rPr lang="en-US" sz="2400" i="0" dirty="0">
                <a:solidFill>
                  <a:schemeClr val="tx1"/>
                </a:solidFill>
                <a:effectLst/>
                <a:latin typeface="+mj-lt"/>
                <a:ea typeface="Calibri" panose="020F0502020204030204" pitchFamily="34" charset="0"/>
                <a:cs typeface="Calibri" panose="020F0502020204030204" pitchFamily="34" charset="0"/>
              </a:rPr>
              <a:t>Today's concealed weapons detection systems improve safety by speeding up the screening process, reducing officer fatigue, integrating with other security systems.</a:t>
            </a:r>
            <a:endParaRPr lang="en-US" sz="2400" dirty="0">
              <a:solidFill>
                <a:schemeClr val="tx1"/>
              </a:solidFill>
              <a:latin typeface="+mj-lt"/>
              <a:ea typeface="Calibri" panose="020F0502020204030204" pitchFamily="34" charset="0"/>
              <a:cs typeface="Calibri" panose="020F0502020204030204" pitchFamily="34" charset="0"/>
            </a:endParaRPr>
          </a:p>
        </p:txBody>
      </p:sp>
      <p:pic>
        <p:nvPicPr>
          <p:cNvPr id="2" name="Google Shape;109;p16">
            <a:extLst>
              <a:ext uri="{FF2B5EF4-FFF2-40B4-BE49-F238E27FC236}">
                <a16:creationId xmlns:a16="http://schemas.microsoft.com/office/drawing/2014/main" id="{3A497E6A-3489-D8F1-6020-008B32E1C8E4}"/>
              </a:ext>
            </a:extLst>
          </p:cNvPr>
          <p:cNvPicPr preferRelativeResize="0"/>
          <p:nvPr/>
        </p:nvPicPr>
        <p:blipFill rotWithShape="1">
          <a:blip r:embed="rId3">
            <a:alphaModFix/>
          </a:blip>
          <a:srcRect/>
          <a:stretch/>
        </p:blipFill>
        <p:spPr>
          <a:xfrm>
            <a:off x="228600" y="553353"/>
            <a:ext cx="2237740" cy="755015"/>
          </a:xfrm>
          <a:prstGeom prst="rect">
            <a:avLst/>
          </a:prstGeom>
          <a:noFill/>
          <a:ln>
            <a:noFill/>
          </a:ln>
        </p:spPr>
      </p:pic>
    </p:spTree>
    <p:extLst>
      <p:ext uri="{BB962C8B-B14F-4D97-AF65-F5344CB8AC3E}">
        <p14:creationId xmlns:p14="http://schemas.microsoft.com/office/powerpoint/2010/main" val="3179354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E585-5C73-18BD-0405-2784EAE4EA72}"/>
              </a:ext>
            </a:extLst>
          </p:cNvPr>
          <p:cNvSpPr>
            <a:spLocks noGrp="1"/>
          </p:cNvSpPr>
          <p:nvPr>
            <p:ph type="title"/>
          </p:nvPr>
        </p:nvSpPr>
        <p:spPr>
          <a:xfrm>
            <a:off x="3294632" y="365125"/>
            <a:ext cx="5144373" cy="1282191"/>
          </a:xfrm>
        </p:spPr>
        <p:txBody>
          <a:bodyPr>
            <a:normAutofit/>
          </a:bodyPr>
          <a:lstStyle/>
          <a:p>
            <a:r>
              <a:rPr lang="en-US" sz="2800" dirty="0"/>
              <a:t>Architecture Diagram</a:t>
            </a:r>
          </a:p>
        </p:txBody>
      </p:sp>
      <p:pic>
        <p:nvPicPr>
          <p:cNvPr id="6" name="Google Shape;109;p16">
            <a:extLst>
              <a:ext uri="{FF2B5EF4-FFF2-40B4-BE49-F238E27FC236}">
                <a16:creationId xmlns:a16="http://schemas.microsoft.com/office/drawing/2014/main" id="{FCD8740D-4D24-B388-F56C-D287554D2DE2}"/>
              </a:ext>
            </a:extLst>
          </p:cNvPr>
          <p:cNvPicPr preferRelativeResize="0"/>
          <p:nvPr/>
        </p:nvPicPr>
        <p:blipFill rotWithShape="1">
          <a:blip r:embed="rId2">
            <a:alphaModFix/>
          </a:blip>
          <a:srcRect/>
          <a:stretch/>
        </p:blipFill>
        <p:spPr>
          <a:xfrm>
            <a:off x="228600" y="553353"/>
            <a:ext cx="2237740" cy="755015"/>
          </a:xfrm>
          <a:prstGeom prst="rect">
            <a:avLst/>
          </a:prstGeom>
          <a:noFill/>
          <a:ln>
            <a:noFill/>
          </a:ln>
        </p:spPr>
      </p:pic>
      <p:pic>
        <p:nvPicPr>
          <p:cNvPr id="3" name="Picture 2">
            <a:extLst>
              <a:ext uri="{FF2B5EF4-FFF2-40B4-BE49-F238E27FC236}">
                <a16:creationId xmlns:a16="http://schemas.microsoft.com/office/drawing/2014/main" id="{717AF52C-328B-B306-6B3E-38A508B23825}"/>
              </a:ext>
            </a:extLst>
          </p:cNvPr>
          <p:cNvPicPr>
            <a:picLocks noChangeAspect="1"/>
          </p:cNvPicPr>
          <p:nvPr/>
        </p:nvPicPr>
        <p:blipFill>
          <a:blip r:embed="rId3"/>
          <a:stretch>
            <a:fillRect/>
          </a:stretch>
        </p:blipFill>
        <p:spPr>
          <a:xfrm>
            <a:off x="3040725" y="2221894"/>
            <a:ext cx="7188998" cy="2232342"/>
          </a:xfrm>
          <a:prstGeom prst="rect">
            <a:avLst/>
          </a:prstGeom>
        </p:spPr>
      </p:pic>
    </p:spTree>
    <p:extLst>
      <p:ext uri="{BB962C8B-B14F-4D97-AF65-F5344CB8AC3E}">
        <p14:creationId xmlns:p14="http://schemas.microsoft.com/office/powerpoint/2010/main" val="303596030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B054-WeaponDectector-Project_Ppt</Template>
  <TotalTime>7543</TotalTime>
  <Words>2206</Words>
  <Application>Microsoft Office PowerPoint</Application>
  <PresentationFormat>Widescreen</PresentationFormat>
  <Paragraphs>109</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vt:lpstr>
      <vt:lpstr>Calibri</vt:lpstr>
      <vt:lpstr>Roboto Slab</vt:lpstr>
      <vt:lpstr>Symbol</vt:lpstr>
      <vt:lpstr>Times New Roman</vt:lpstr>
      <vt:lpstr>Office Theme</vt:lpstr>
      <vt:lpstr>PowerPoint Presentation</vt:lpstr>
      <vt:lpstr>PowerPoint Presentation</vt:lpstr>
      <vt:lpstr>PowerPoint Presentation</vt:lpstr>
      <vt:lpstr>PowerPoint Presentation</vt:lpstr>
      <vt:lpstr>Innovation idea of the project</vt:lpstr>
      <vt:lpstr>Objectives of the project</vt:lpstr>
      <vt:lpstr>  Challenges and limitations in existing systems </vt:lpstr>
      <vt:lpstr>Scope and application of the project</vt:lpstr>
      <vt:lpstr>Architecture Diagram</vt:lpstr>
      <vt:lpstr>Proposed Modules and their Algorithm Description</vt:lpstr>
      <vt:lpstr>UML Diagram</vt:lpstr>
      <vt:lpstr>Implementation</vt:lpstr>
      <vt:lpstr>Implementation</vt:lpstr>
      <vt:lpstr>Implementation</vt:lpstr>
      <vt:lpstr>Implementation</vt:lpstr>
      <vt:lpstr>Screenshots</vt:lpstr>
      <vt:lpstr>PowerPoint Presentation</vt:lpstr>
      <vt:lpstr>PowerPoint Presentation</vt:lpstr>
      <vt:lpstr>PowerPoint Presentation</vt:lpstr>
      <vt:lpstr>PowerPoint Presentation</vt:lpstr>
      <vt:lpstr>Proof of Publication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Mahajan</dc:creator>
  <cp:lastModifiedBy>Carlin Fernandes</cp:lastModifiedBy>
  <cp:revision>20</cp:revision>
  <dcterms:created xsi:type="dcterms:W3CDTF">2023-02-15T15:22:17Z</dcterms:created>
  <dcterms:modified xsi:type="dcterms:W3CDTF">2023-05-17T05:01:08Z</dcterms:modified>
</cp:coreProperties>
</file>